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17" r:id="rId2"/>
    <p:sldMasterId id="2147483721" r:id="rId3"/>
  </p:sldMasterIdLst>
  <p:notesMasterIdLst>
    <p:notesMasterId r:id="rId36"/>
  </p:notesMasterIdLst>
  <p:sldIdLst>
    <p:sldId id="691" r:id="rId4"/>
    <p:sldId id="692" r:id="rId5"/>
    <p:sldId id="744" r:id="rId6"/>
    <p:sldId id="693" r:id="rId7"/>
    <p:sldId id="694" r:id="rId8"/>
    <p:sldId id="311" r:id="rId9"/>
    <p:sldId id="297" r:id="rId10"/>
    <p:sldId id="695" r:id="rId11"/>
    <p:sldId id="286" r:id="rId12"/>
    <p:sldId id="326" r:id="rId13"/>
    <p:sldId id="696" r:id="rId14"/>
    <p:sldId id="330" r:id="rId15"/>
    <p:sldId id="697" r:id="rId16"/>
    <p:sldId id="698" r:id="rId17"/>
    <p:sldId id="699" r:id="rId18"/>
    <p:sldId id="309" r:id="rId19"/>
    <p:sldId id="700" r:id="rId20"/>
    <p:sldId id="701" r:id="rId21"/>
    <p:sldId id="329" r:id="rId22"/>
    <p:sldId id="702" r:id="rId23"/>
    <p:sldId id="322" r:id="rId24"/>
    <p:sldId id="319" r:id="rId25"/>
    <p:sldId id="299" r:id="rId26"/>
    <p:sldId id="705" r:id="rId27"/>
    <p:sldId id="308" r:id="rId28"/>
    <p:sldId id="295" r:id="rId29"/>
    <p:sldId id="313" r:id="rId30"/>
    <p:sldId id="745" r:id="rId31"/>
    <p:sldId id="314" r:id="rId32"/>
    <p:sldId id="320" r:id="rId33"/>
    <p:sldId id="703" r:id="rId34"/>
    <p:sldId id="70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3" userDrawn="1">
          <p15:clr>
            <a:srgbClr val="F26B43"/>
          </p15:clr>
        </p15:guide>
        <p15:guide id="2" pos="3840" userDrawn="1">
          <p15:clr>
            <a:srgbClr val="F26B43"/>
          </p15:clr>
        </p15:guide>
        <p15:guide id="3" pos="7469" userDrawn="1">
          <p15:clr>
            <a:srgbClr val="F26B43"/>
          </p15:clr>
        </p15:guide>
        <p15:guide id="4" orient="horz" pos="3748" userDrawn="1">
          <p15:clr>
            <a:srgbClr val="F26B43"/>
          </p15:clr>
        </p15:guide>
        <p15:guide id="5" pos="211"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26F"/>
    <a:srgbClr val="004680"/>
    <a:srgbClr val="BA1C23"/>
    <a:srgbClr val="A78557"/>
    <a:srgbClr val="D9CEB2"/>
    <a:srgbClr val="FEF8DE"/>
    <a:srgbClr val="AD865E"/>
    <a:srgbClr val="E3B98E"/>
    <a:srgbClr val="A57F56"/>
    <a:srgbClr val="D8AF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2" autoAdjust="0"/>
    <p:restoredTop sz="94202" autoAdjust="0"/>
  </p:normalViewPr>
  <p:slideViewPr>
    <p:cSldViewPr snapToGrid="0" showGuides="1">
      <p:cViewPr varScale="1">
        <p:scale>
          <a:sx n="149" d="100"/>
          <a:sy n="149" d="100"/>
        </p:scale>
        <p:origin x="3042" y="126"/>
      </p:cViewPr>
      <p:guideLst>
        <p:guide orient="horz" pos="913"/>
        <p:guide pos="3840"/>
        <p:guide pos="7469"/>
        <p:guide orient="horz" pos="3748"/>
        <p:guide pos="211"/>
      </p:guideLst>
    </p:cSldViewPr>
  </p:slideViewPr>
  <p:notesTextViewPr>
    <p:cViewPr>
      <p:scale>
        <a:sx n="33" d="100"/>
        <a:sy n="33"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936A-9A13-4042-8584-7FFDAD040C59}"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71600-EFCF-4A63-82E2-D1BF68BF533D}" type="slidenum">
              <a:rPr lang="zh-CN" altLang="en-US" smtClean="0"/>
              <a:t>‹#›</a:t>
            </a:fld>
            <a:endParaRPr lang="zh-CN" altLang="en-US"/>
          </a:p>
        </p:txBody>
      </p:sp>
    </p:spTree>
    <p:extLst>
      <p:ext uri="{BB962C8B-B14F-4D97-AF65-F5344CB8AC3E}">
        <p14:creationId xmlns:p14="http://schemas.microsoft.com/office/powerpoint/2010/main" val="67350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a:t>
            </a:fld>
            <a:endParaRPr lang="zh-CN" altLang="en-US"/>
          </a:p>
        </p:txBody>
      </p:sp>
    </p:spTree>
    <p:extLst>
      <p:ext uri="{BB962C8B-B14F-4D97-AF65-F5344CB8AC3E}">
        <p14:creationId xmlns:p14="http://schemas.microsoft.com/office/powerpoint/2010/main" val="123124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17</a:t>
            </a:fld>
            <a:endParaRPr lang="zh-CN" altLang="en-US"/>
          </a:p>
        </p:txBody>
      </p:sp>
    </p:spTree>
    <p:extLst>
      <p:ext uri="{BB962C8B-B14F-4D97-AF65-F5344CB8AC3E}">
        <p14:creationId xmlns:p14="http://schemas.microsoft.com/office/powerpoint/2010/main" val="144130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20</a:t>
            </a:fld>
            <a:endParaRPr lang="zh-CN" altLang="en-US"/>
          </a:p>
        </p:txBody>
      </p:sp>
    </p:spTree>
    <p:extLst>
      <p:ext uri="{BB962C8B-B14F-4D97-AF65-F5344CB8AC3E}">
        <p14:creationId xmlns:p14="http://schemas.microsoft.com/office/powerpoint/2010/main" val="22792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22</a:t>
            </a:fld>
            <a:endParaRPr lang="zh-CN" altLang="en-US"/>
          </a:p>
        </p:txBody>
      </p:sp>
    </p:spTree>
    <p:extLst>
      <p:ext uri="{BB962C8B-B14F-4D97-AF65-F5344CB8AC3E}">
        <p14:creationId xmlns:p14="http://schemas.microsoft.com/office/powerpoint/2010/main" val="1040008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3771600-EFCF-4A63-82E2-D1BF68BF533D}" type="slidenum">
              <a:rPr lang="zh-CN" altLang="en-US" smtClean="0"/>
              <a:t>23</a:t>
            </a:fld>
            <a:endParaRPr lang="zh-CN" altLang="en-US"/>
          </a:p>
        </p:txBody>
      </p:sp>
    </p:spTree>
    <p:extLst>
      <p:ext uri="{BB962C8B-B14F-4D97-AF65-F5344CB8AC3E}">
        <p14:creationId xmlns:p14="http://schemas.microsoft.com/office/powerpoint/2010/main" val="9877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24</a:t>
            </a:fld>
            <a:endParaRPr lang="zh-CN" altLang="en-US"/>
          </a:p>
        </p:txBody>
      </p:sp>
    </p:spTree>
    <p:extLst>
      <p:ext uri="{BB962C8B-B14F-4D97-AF65-F5344CB8AC3E}">
        <p14:creationId xmlns:p14="http://schemas.microsoft.com/office/powerpoint/2010/main" val="3238348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25</a:t>
            </a:fld>
            <a:endParaRPr lang="zh-CN" altLang="en-US"/>
          </a:p>
        </p:txBody>
      </p:sp>
    </p:spTree>
    <p:extLst>
      <p:ext uri="{BB962C8B-B14F-4D97-AF65-F5344CB8AC3E}">
        <p14:creationId xmlns:p14="http://schemas.microsoft.com/office/powerpoint/2010/main" val="193319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771600-EFCF-4A63-82E2-D1BF68BF533D}" type="slidenum">
              <a:rPr lang="zh-CN" altLang="en-US" smtClean="0"/>
              <a:t>26</a:t>
            </a:fld>
            <a:endParaRPr lang="zh-CN" altLang="en-US"/>
          </a:p>
        </p:txBody>
      </p:sp>
    </p:spTree>
    <p:extLst>
      <p:ext uri="{BB962C8B-B14F-4D97-AF65-F5344CB8AC3E}">
        <p14:creationId xmlns:p14="http://schemas.microsoft.com/office/powerpoint/2010/main" val="237543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27</a:t>
            </a:fld>
            <a:endParaRPr lang="zh-CN" altLang="en-US"/>
          </a:p>
        </p:txBody>
      </p:sp>
    </p:spTree>
    <p:extLst>
      <p:ext uri="{BB962C8B-B14F-4D97-AF65-F5344CB8AC3E}">
        <p14:creationId xmlns:p14="http://schemas.microsoft.com/office/powerpoint/2010/main" val="342526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28</a:t>
            </a:fld>
            <a:endParaRPr lang="zh-CN" altLang="en-US"/>
          </a:p>
        </p:txBody>
      </p:sp>
    </p:spTree>
    <p:extLst>
      <p:ext uri="{BB962C8B-B14F-4D97-AF65-F5344CB8AC3E}">
        <p14:creationId xmlns:p14="http://schemas.microsoft.com/office/powerpoint/2010/main" val="89754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29</a:t>
            </a:fld>
            <a:endParaRPr lang="zh-CN" altLang="en-US"/>
          </a:p>
        </p:txBody>
      </p:sp>
    </p:spTree>
    <p:extLst>
      <p:ext uri="{BB962C8B-B14F-4D97-AF65-F5344CB8AC3E}">
        <p14:creationId xmlns:p14="http://schemas.microsoft.com/office/powerpoint/2010/main" val="105419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a:t>
            </a:fld>
            <a:endParaRPr lang="zh-CN" altLang="en-US"/>
          </a:p>
        </p:txBody>
      </p:sp>
    </p:spTree>
    <p:extLst>
      <p:ext uri="{BB962C8B-B14F-4D97-AF65-F5344CB8AC3E}">
        <p14:creationId xmlns:p14="http://schemas.microsoft.com/office/powerpoint/2010/main" val="56876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30</a:t>
            </a:fld>
            <a:endParaRPr lang="zh-CN" altLang="en-US"/>
          </a:p>
        </p:txBody>
      </p:sp>
    </p:spTree>
    <p:extLst>
      <p:ext uri="{BB962C8B-B14F-4D97-AF65-F5344CB8AC3E}">
        <p14:creationId xmlns:p14="http://schemas.microsoft.com/office/powerpoint/2010/main" val="3233387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31</a:t>
            </a:fld>
            <a:endParaRPr lang="zh-CN" altLang="en-US"/>
          </a:p>
        </p:txBody>
      </p:sp>
    </p:spTree>
    <p:extLst>
      <p:ext uri="{BB962C8B-B14F-4D97-AF65-F5344CB8AC3E}">
        <p14:creationId xmlns:p14="http://schemas.microsoft.com/office/powerpoint/2010/main" val="2776001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771600-EFCF-4A63-82E2-D1BF68BF533D}" type="slidenum">
              <a:rPr lang="zh-CN" altLang="en-US" smtClean="0"/>
              <a:t>32</a:t>
            </a:fld>
            <a:endParaRPr lang="zh-CN" altLang="en-US"/>
          </a:p>
        </p:txBody>
      </p:sp>
    </p:spTree>
    <p:extLst>
      <p:ext uri="{BB962C8B-B14F-4D97-AF65-F5344CB8AC3E}">
        <p14:creationId xmlns:p14="http://schemas.microsoft.com/office/powerpoint/2010/main" val="759228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SimSun" panose="02010600030101010101" pitchFamily="2" charset="-122"/>
                <a:ea typeface="SimSun" panose="02010600030101010101" pitchFamily="2" charset="-122"/>
              </a:rPr>
              <a:t>第一， 坚持以马克思列宁主义、 毛泽东思想、 邓小平理论、 “三个代表”重要思想、 科学发展观、 习近平新时代中国特色社会主义思想为指导。 </a:t>
            </a:r>
            <a:br>
              <a:rPr lang="zh-CN" altLang="en-US" dirty="0"/>
            </a:br>
            <a:r>
              <a:rPr lang="zh-CN" altLang="en-US" sz="1800" b="0" i="0" dirty="0">
                <a:solidFill>
                  <a:srgbClr val="000000"/>
                </a:solidFill>
                <a:effectLst/>
                <a:latin typeface="SimSun" panose="02010600030101010101" pitchFamily="2" charset="-122"/>
                <a:ea typeface="SimSun" panose="02010600030101010101" pitchFamily="2" charset="-122"/>
              </a:rPr>
              <a:t>第二， 坚持中国共产党的全面领导。 </a:t>
            </a:r>
            <a:br>
              <a:rPr lang="zh-CN" altLang="en-US" dirty="0"/>
            </a:br>
            <a:r>
              <a:rPr lang="zh-CN" altLang="en-US" sz="1800" b="0" i="0" dirty="0">
                <a:solidFill>
                  <a:srgbClr val="000000"/>
                </a:solidFill>
                <a:effectLst/>
                <a:latin typeface="SimSun" panose="02010600030101010101" pitchFamily="2" charset="-122"/>
                <a:ea typeface="SimSun" panose="02010600030101010101" pitchFamily="2" charset="-122"/>
              </a:rPr>
              <a:t>第三， 坚持从中国国情出发， 这是中国特色社会主义政治发展的必然要求。 </a:t>
            </a:r>
            <a:br>
              <a:rPr lang="zh-CN" altLang="en-US" dirty="0"/>
            </a:br>
            <a:r>
              <a:rPr lang="zh-CN" altLang="en-US" sz="1800" b="0" i="0" dirty="0">
                <a:solidFill>
                  <a:srgbClr val="000000"/>
                </a:solidFill>
                <a:effectLst/>
                <a:latin typeface="SimSun" panose="02010600030101010101" pitchFamily="2" charset="-122"/>
                <a:ea typeface="SimSun" panose="02010600030101010101" pitchFamily="2" charset="-122"/>
              </a:rPr>
              <a:t>第四， 坚持发展社会主义民主， 这是中国特色社会主义政治发展始终不渝的奋斗目标。 </a:t>
            </a:r>
            <a:br>
              <a:rPr lang="zh-CN" altLang="en-US" dirty="0"/>
            </a:br>
            <a:r>
              <a:rPr lang="zh-CN" altLang="en-US" sz="1800" b="0" i="0" dirty="0">
                <a:solidFill>
                  <a:srgbClr val="000000"/>
                </a:solidFill>
                <a:effectLst/>
                <a:latin typeface="SimSun" panose="02010600030101010101" pitchFamily="2" charset="-122"/>
                <a:ea typeface="SimSun" panose="02010600030101010101" pitchFamily="2" charset="-122"/>
              </a:rPr>
              <a:t>第五， 坚持和完善中国特色社会主义制度， 把坚持中国特色社会主义根本政治制度、 基本政治制度和重要政治制度， 与改革完善政治体制机制有机结合。 </a:t>
            </a:r>
            <a:br>
              <a:rPr lang="zh-CN" altLang="en-US" dirty="0"/>
            </a:br>
            <a:r>
              <a:rPr lang="zh-CN" altLang="en-US" sz="1800" b="0" i="0" dirty="0">
                <a:solidFill>
                  <a:srgbClr val="000000"/>
                </a:solidFill>
                <a:effectLst/>
                <a:latin typeface="SimSun" panose="02010600030101010101" pitchFamily="2" charset="-122"/>
                <a:ea typeface="SimSun" panose="02010600030101010101" pitchFamily="2" charset="-122"/>
              </a:rPr>
              <a:t>第六， 坚持在中国特色社会主义总体布局和战略布局中推进政治发展。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33771600-EFCF-4A63-82E2-D1BF68BF533D}" type="slidenum">
              <a:rPr lang="zh-CN" altLang="en-US" smtClean="0"/>
              <a:t>3</a:t>
            </a:fld>
            <a:endParaRPr lang="zh-CN" altLang="en-US"/>
          </a:p>
        </p:txBody>
      </p:sp>
    </p:spTree>
    <p:extLst>
      <p:ext uri="{BB962C8B-B14F-4D97-AF65-F5344CB8AC3E}">
        <p14:creationId xmlns:p14="http://schemas.microsoft.com/office/powerpoint/2010/main" val="3284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a:t>
            </a:fld>
            <a:endParaRPr lang="zh-CN" altLang="en-US"/>
          </a:p>
        </p:txBody>
      </p:sp>
    </p:spTree>
    <p:extLst>
      <p:ext uri="{BB962C8B-B14F-4D97-AF65-F5344CB8AC3E}">
        <p14:creationId xmlns:p14="http://schemas.microsoft.com/office/powerpoint/2010/main" val="22791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6</a:t>
            </a:fld>
            <a:endParaRPr lang="zh-CN" altLang="en-US"/>
          </a:p>
        </p:txBody>
      </p:sp>
    </p:spTree>
    <p:extLst>
      <p:ext uri="{BB962C8B-B14F-4D97-AF65-F5344CB8AC3E}">
        <p14:creationId xmlns:p14="http://schemas.microsoft.com/office/powerpoint/2010/main" val="188835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7</a:t>
            </a:fld>
            <a:endParaRPr lang="zh-CN" altLang="en-US"/>
          </a:p>
        </p:txBody>
      </p:sp>
    </p:spTree>
    <p:extLst>
      <p:ext uri="{BB962C8B-B14F-4D97-AF65-F5344CB8AC3E}">
        <p14:creationId xmlns:p14="http://schemas.microsoft.com/office/powerpoint/2010/main" val="175076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8</a:t>
            </a:fld>
            <a:endParaRPr lang="zh-CN" altLang="en-US"/>
          </a:p>
        </p:txBody>
      </p:sp>
    </p:spTree>
    <p:extLst>
      <p:ext uri="{BB962C8B-B14F-4D97-AF65-F5344CB8AC3E}">
        <p14:creationId xmlns:p14="http://schemas.microsoft.com/office/powerpoint/2010/main" val="18928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9</a:t>
            </a:fld>
            <a:endParaRPr lang="zh-CN" altLang="en-US"/>
          </a:p>
        </p:txBody>
      </p:sp>
    </p:spTree>
    <p:extLst>
      <p:ext uri="{BB962C8B-B14F-4D97-AF65-F5344CB8AC3E}">
        <p14:creationId xmlns:p14="http://schemas.microsoft.com/office/powerpoint/2010/main" val="134602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16</a:t>
            </a:fld>
            <a:endParaRPr lang="zh-CN" altLang="en-US"/>
          </a:p>
        </p:txBody>
      </p:sp>
    </p:spTree>
    <p:extLst>
      <p:ext uri="{BB962C8B-B14F-4D97-AF65-F5344CB8AC3E}">
        <p14:creationId xmlns:p14="http://schemas.microsoft.com/office/powerpoint/2010/main" val="2744936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圆角矩形 1"/>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pic>
        <p:nvPicPr>
          <p:cNvPr id="3" name="图片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6" name="文本占位符 7">
            <a:extLst>
              <a:ext uri="{FF2B5EF4-FFF2-40B4-BE49-F238E27FC236}">
                <a16:creationId xmlns:a16="http://schemas.microsoft.com/office/drawing/2014/main" id="{C27A86A9-2443-495F-A71C-48457F835AFE}"/>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 name="文本占位符 7">
            <a:extLst>
              <a:ext uri="{FF2B5EF4-FFF2-40B4-BE49-F238E27FC236}">
                <a16:creationId xmlns:a16="http://schemas.microsoft.com/office/drawing/2014/main" id="{FB8F899A-FB09-4F74-BDD2-BCBE881C979C}"/>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Tree>
    <p:extLst>
      <p:ext uri="{BB962C8B-B14F-4D97-AF65-F5344CB8AC3E}">
        <p14:creationId xmlns:p14="http://schemas.microsoft.com/office/powerpoint/2010/main" val="1674218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3016158" y="1470479"/>
            <a:ext cx="4353017" cy="4353638"/>
          </a:xfrm>
          <a:custGeom>
            <a:avLst/>
            <a:gdLst>
              <a:gd name="connsiteX0" fmla="*/ 2176819 w 4353017"/>
              <a:gd name="connsiteY0" fmla="*/ 0 h 4353638"/>
              <a:gd name="connsiteX1" fmla="*/ 4342400 w 4353017"/>
              <a:gd name="connsiteY1" fmla="*/ 1954252 h 4353638"/>
              <a:gd name="connsiteX2" fmla="*/ 4353017 w 4353017"/>
              <a:gd name="connsiteY2" fmla="*/ 2164522 h 4353638"/>
              <a:gd name="connsiteX3" fmla="*/ 4353017 w 4353017"/>
              <a:gd name="connsiteY3" fmla="*/ 2189117 h 4353638"/>
              <a:gd name="connsiteX4" fmla="*/ 4342400 w 4353017"/>
              <a:gd name="connsiteY4" fmla="*/ 2399386 h 4353638"/>
              <a:gd name="connsiteX5" fmla="*/ 2176819 w 4353017"/>
              <a:gd name="connsiteY5" fmla="*/ 4353638 h 4353638"/>
              <a:gd name="connsiteX6" fmla="*/ 0 w 4353017"/>
              <a:gd name="connsiteY6" fmla="*/ 2176819 h 4353638"/>
              <a:gd name="connsiteX7" fmla="*/ 2176819 w 4353017"/>
              <a:gd name="connsiteY7" fmla="*/ 0 h 435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3017" h="4353638">
                <a:moveTo>
                  <a:pt x="2176819" y="0"/>
                </a:moveTo>
                <a:cubicBezTo>
                  <a:pt x="3303904" y="0"/>
                  <a:pt x="4230925" y="856578"/>
                  <a:pt x="4342400" y="1954252"/>
                </a:cubicBezTo>
                <a:lnTo>
                  <a:pt x="4353017" y="2164522"/>
                </a:lnTo>
                <a:lnTo>
                  <a:pt x="4353017" y="2189117"/>
                </a:lnTo>
                <a:lnTo>
                  <a:pt x="4342400" y="2399386"/>
                </a:lnTo>
                <a:cubicBezTo>
                  <a:pt x="4230925" y="3497061"/>
                  <a:pt x="3303904" y="4353638"/>
                  <a:pt x="2176819" y="4353638"/>
                </a:cubicBezTo>
                <a:cubicBezTo>
                  <a:pt x="974595" y="4353638"/>
                  <a:pt x="0" y="3379043"/>
                  <a:pt x="0" y="2176819"/>
                </a:cubicBezTo>
                <a:cubicBezTo>
                  <a:pt x="0" y="974595"/>
                  <a:pt x="974595" y="0"/>
                  <a:pt x="2176819" y="0"/>
                </a:cubicBezTo>
                <a:close/>
              </a:path>
            </a:pathLst>
          </a:custGeom>
        </p:spPr>
        <p:txBody>
          <a:bodyPr wrap="square">
            <a:noAutofit/>
          </a:bodyPr>
          <a:lstStyle/>
          <a:p>
            <a:endParaRPr kumimoji="1" lang="zh-CN" altLang="en-US"/>
          </a:p>
        </p:txBody>
      </p:sp>
      <p:sp>
        <p:nvSpPr>
          <p:cNvPr id="9" name="圆角矩形 8"/>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0"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1"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2" name="文本框 11"/>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3" name="图片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Tree>
    <p:extLst>
      <p:ext uri="{BB962C8B-B14F-4D97-AF65-F5344CB8AC3E}">
        <p14:creationId xmlns:p14="http://schemas.microsoft.com/office/powerpoint/2010/main" val="1579659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任意形状 9"/>
          <p:cNvSpPr/>
          <p:nvPr userDrawn="1"/>
        </p:nvSpPr>
        <p:spPr>
          <a:xfrm rot="10800000">
            <a:off x="-1" y="0"/>
            <a:ext cx="12158747" cy="3959786"/>
          </a:xfrm>
          <a:custGeom>
            <a:avLst/>
            <a:gdLst>
              <a:gd name="connsiteX0" fmla="*/ 6079373 w 12158747"/>
              <a:gd name="connsiteY0" fmla="*/ 0 h 1990164"/>
              <a:gd name="connsiteX1" fmla="*/ 12136735 w 12158747"/>
              <a:gd name="connsiteY1" fmla="*/ 1962873 h 1990164"/>
              <a:gd name="connsiteX2" fmla="*/ 12158747 w 12158747"/>
              <a:gd name="connsiteY2" fmla="*/ 1990164 h 1990164"/>
              <a:gd name="connsiteX3" fmla="*/ 0 w 12158747"/>
              <a:gd name="connsiteY3" fmla="*/ 1990164 h 1990164"/>
              <a:gd name="connsiteX4" fmla="*/ 22011 w 12158747"/>
              <a:gd name="connsiteY4" fmla="*/ 1962873 h 1990164"/>
              <a:gd name="connsiteX5" fmla="*/ 6079373 w 12158747"/>
              <a:gd name="connsiteY5" fmla="*/ 0 h 199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8747" h="1990164">
                <a:moveTo>
                  <a:pt x="6079373" y="0"/>
                </a:moveTo>
                <a:cubicBezTo>
                  <a:pt x="8802404" y="0"/>
                  <a:pt x="11138751" y="809375"/>
                  <a:pt x="12136735" y="1962873"/>
                </a:cubicBezTo>
                <a:lnTo>
                  <a:pt x="12158747" y="1990164"/>
                </a:lnTo>
                <a:lnTo>
                  <a:pt x="0" y="1990164"/>
                </a:lnTo>
                <a:lnTo>
                  <a:pt x="22011" y="1962873"/>
                </a:lnTo>
                <a:cubicBezTo>
                  <a:pt x="1019995" y="809375"/>
                  <a:pt x="3356342" y="0"/>
                  <a:pt x="607937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p:cNvSpPr/>
          <p:nvPr userDrawn="1"/>
        </p:nvSpPr>
        <p:spPr>
          <a:xfrm>
            <a:off x="16628" y="4867836"/>
            <a:ext cx="12158747" cy="1990164"/>
          </a:xfrm>
          <a:custGeom>
            <a:avLst/>
            <a:gdLst>
              <a:gd name="connsiteX0" fmla="*/ 6079373 w 12158747"/>
              <a:gd name="connsiteY0" fmla="*/ 0 h 1990164"/>
              <a:gd name="connsiteX1" fmla="*/ 12136735 w 12158747"/>
              <a:gd name="connsiteY1" fmla="*/ 1962873 h 1990164"/>
              <a:gd name="connsiteX2" fmla="*/ 12158747 w 12158747"/>
              <a:gd name="connsiteY2" fmla="*/ 1990164 h 1990164"/>
              <a:gd name="connsiteX3" fmla="*/ 0 w 12158747"/>
              <a:gd name="connsiteY3" fmla="*/ 1990164 h 1990164"/>
              <a:gd name="connsiteX4" fmla="*/ 22011 w 12158747"/>
              <a:gd name="connsiteY4" fmla="*/ 1962873 h 1990164"/>
              <a:gd name="connsiteX5" fmla="*/ 6079373 w 12158747"/>
              <a:gd name="connsiteY5" fmla="*/ 0 h 199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8747" h="1990164">
                <a:moveTo>
                  <a:pt x="6079373" y="0"/>
                </a:moveTo>
                <a:cubicBezTo>
                  <a:pt x="8802404" y="0"/>
                  <a:pt x="11138751" y="809375"/>
                  <a:pt x="12136735" y="1962873"/>
                </a:cubicBezTo>
                <a:lnTo>
                  <a:pt x="12158747" y="1990164"/>
                </a:lnTo>
                <a:lnTo>
                  <a:pt x="0" y="1990164"/>
                </a:lnTo>
                <a:lnTo>
                  <a:pt x="22011" y="1962873"/>
                </a:lnTo>
                <a:cubicBezTo>
                  <a:pt x="1019995" y="809375"/>
                  <a:pt x="3356342" y="0"/>
                  <a:pt x="607937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12282" y="2147914"/>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图片占位符 4"/>
          <p:cNvSpPr>
            <a:spLocks noGrp="1"/>
          </p:cNvSpPr>
          <p:nvPr>
            <p:ph type="pic" sz="quarter" idx="10"/>
          </p:nvPr>
        </p:nvSpPr>
        <p:spPr>
          <a:xfrm>
            <a:off x="3792071" y="2391491"/>
            <a:ext cx="4619064" cy="2891117"/>
          </a:xfrm>
          <a:prstGeom prst="rect">
            <a:avLst/>
          </a:prstGeom>
        </p:spPr>
        <p:txBody>
          <a:bodyPr/>
          <a:lstStyle/>
          <a:p>
            <a:endParaRPr kumimoji="1" lang="zh-CN" altLang="en-US"/>
          </a:p>
        </p:txBody>
      </p:sp>
      <p:sp>
        <p:nvSpPr>
          <p:cNvPr id="11" name="文本占位符 7">
            <a:extLst>
              <a:ext uri="{FF2B5EF4-FFF2-40B4-BE49-F238E27FC236}">
                <a16:creationId xmlns:a16="http://schemas.microsoft.com/office/drawing/2014/main" id="{12C0C9A0-621A-4B28-899A-ED9BF09809D7}"/>
              </a:ext>
            </a:extLst>
          </p:cNvPr>
          <p:cNvSpPr>
            <a:spLocks noGrp="1"/>
          </p:cNvSpPr>
          <p:nvPr>
            <p:ph type="body" sz="quarter" idx="11" hasCustomPrompt="1"/>
          </p:nvPr>
        </p:nvSpPr>
        <p:spPr>
          <a:xfrm>
            <a:off x="4179454" y="450213"/>
            <a:ext cx="3833093" cy="338554"/>
          </a:xfrm>
          <a:prstGeom prst="rect">
            <a:avLst/>
          </a:prstGeom>
        </p:spPr>
        <p:txBody>
          <a:bodyPr/>
          <a:lstStyle>
            <a:lvl1pPr marL="0" indent="0" algn="ctr">
              <a:buNone/>
              <a:defRPr sz="2000"/>
            </a:lvl1pPr>
          </a:lstStyle>
          <a:p>
            <a:pPr lvl="0"/>
            <a:r>
              <a:rPr lang="zh-CN" altLang="en-US" dirty="0"/>
              <a:t>单击此处输入中文标题</a:t>
            </a:r>
          </a:p>
        </p:txBody>
      </p:sp>
      <p:sp>
        <p:nvSpPr>
          <p:cNvPr id="12" name="文本占位符 7">
            <a:extLst>
              <a:ext uri="{FF2B5EF4-FFF2-40B4-BE49-F238E27FC236}">
                <a16:creationId xmlns:a16="http://schemas.microsoft.com/office/drawing/2014/main" id="{6A820466-B1D5-4CEB-B117-4ACE9A817F65}"/>
              </a:ext>
            </a:extLst>
          </p:cNvPr>
          <p:cNvSpPr>
            <a:spLocks noGrp="1"/>
          </p:cNvSpPr>
          <p:nvPr>
            <p:ph type="body" sz="quarter" idx="12" hasCustomPrompt="1"/>
          </p:nvPr>
        </p:nvSpPr>
        <p:spPr>
          <a:xfrm>
            <a:off x="4179454" y="808128"/>
            <a:ext cx="3833093" cy="338554"/>
          </a:xfrm>
          <a:prstGeom prst="rect">
            <a:avLst/>
          </a:prstGeom>
        </p:spPr>
        <p:txBody>
          <a:bodyPr/>
          <a:lstStyle>
            <a:lvl1pPr marL="0" indent="0" algn="ctr">
              <a:buNone/>
              <a:defRPr sz="1400">
                <a:latin typeface="+mj-lt"/>
              </a:defRPr>
            </a:lvl1pPr>
          </a:lstStyle>
          <a:p>
            <a:pPr lvl="0"/>
            <a:r>
              <a:rPr lang="en-US" altLang="zh-CN" dirty="0"/>
              <a:t>Click to type slide title</a:t>
            </a:r>
            <a:endParaRPr lang="zh-CN" altLang="en-US" dirty="0"/>
          </a:p>
        </p:txBody>
      </p:sp>
      <p:sp>
        <p:nvSpPr>
          <p:cNvPr id="14" name="文本框 13">
            <a:extLst>
              <a:ext uri="{FF2B5EF4-FFF2-40B4-BE49-F238E27FC236}">
                <a16:creationId xmlns:a16="http://schemas.microsoft.com/office/drawing/2014/main" id="{9F91A337-ED4F-40F3-B5B1-65F738CDE7B2}"/>
              </a:ext>
            </a:extLst>
          </p:cNvPr>
          <p:cNvSpPr txBox="1"/>
          <p:nvPr userDrawn="1"/>
        </p:nvSpPr>
        <p:spPr>
          <a:xfrm>
            <a:off x="4900443"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856437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accent1"/>
        </a:solidFill>
        <a:effectLst/>
      </p:bgPr>
    </p:bg>
    <p:spTree>
      <p:nvGrpSpPr>
        <p:cNvPr id="1" name=""/>
        <p:cNvGrpSpPr/>
        <p:nvPr/>
      </p:nvGrpSpPr>
      <p:grpSpPr>
        <a:xfrm>
          <a:off x="0" y="0"/>
          <a:ext cx="0" cy="0"/>
          <a:chOff x="0" y="0"/>
          <a:chExt cx="0" cy="0"/>
        </a:xfrm>
      </p:grpSpPr>
      <p:sp>
        <p:nvSpPr>
          <p:cNvPr id="5" name="文本占位符 7">
            <a:extLst>
              <a:ext uri="{FF2B5EF4-FFF2-40B4-BE49-F238E27FC236}">
                <a16:creationId xmlns:a16="http://schemas.microsoft.com/office/drawing/2014/main" id="{4EC21E53-F75C-4F9C-A38E-A50A63C1E930}"/>
              </a:ext>
            </a:extLst>
          </p:cNvPr>
          <p:cNvSpPr>
            <a:spLocks noGrp="1"/>
          </p:cNvSpPr>
          <p:nvPr>
            <p:ph type="body" sz="quarter" idx="10" hasCustomPrompt="1"/>
          </p:nvPr>
        </p:nvSpPr>
        <p:spPr>
          <a:xfrm>
            <a:off x="4179454" y="450213"/>
            <a:ext cx="3833093" cy="338554"/>
          </a:xfrm>
          <a:prstGeom prst="rect">
            <a:avLst/>
          </a:prstGeom>
        </p:spPr>
        <p:txBody>
          <a:bodyPr/>
          <a:lstStyle>
            <a:lvl1pPr marL="0" indent="0" algn="ctr">
              <a:buNone/>
              <a:defRPr sz="2000">
                <a:solidFill>
                  <a:schemeClr val="bg1"/>
                </a:solidFill>
              </a:defRPr>
            </a:lvl1pPr>
          </a:lstStyle>
          <a:p>
            <a:pPr lvl="0"/>
            <a:r>
              <a:rPr lang="zh-CN" altLang="en-US" dirty="0"/>
              <a:t>单击此处输入中文标题</a:t>
            </a:r>
          </a:p>
        </p:txBody>
      </p:sp>
      <p:sp>
        <p:nvSpPr>
          <p:cNvPr id="6" name="文本占位符 7">
            <a:extLst>
              <a:ext uri="{FF2B5EF4-FFF2-40B4-BE49-F238E27FC236}">
                <a16:creationId xmlns:a16="http://schemas.microsoft.com/office/drawing/2014/main" id="{B97445BA-63D1-4545-9C23-CDCF9CF0D333}"/>
              </a:ext>
            </a:extLst>
          </p:cNvPr>
          <p:cNvSpPr>
            <a:spLocks noGrp="1"/>
          </p:cNvSpPr>
          <p:nvPr>
            <p:ph type="body" sz="quarter" idx="11" hasCustomPrompt="1"/>
          </p:nvPr>
        </p:nvSpPr>
        <p:spPr>
          <a:xfrm>
            <a:off x="4179454" y="808128"/>
            <a:ext cx="3833093" cy="338554"/>
          </a:xfrm>
          <a:prstGeom prst="rect">
            <a:avLst/>
          </a:prstGeom>
        </p:spPr>
        <p:txBody>
          <a:bodyPr/>
          <a:lstStyle>
            <a:lvl1pPr marL="0" indent="0" algn="ctr">
              <a:buNone/>
              <a:defRPr sz="1400">
                <a:solidFill>
                  <a:schemeClr val="bg1"/>
                </a:solidFill>
                <a:latin typeface="+mj-lt"/>
              </a:defRPr>
            </a:lvl1pPr>
          </a:lstStyle>
          <a:p>
            <a:pPr lvl="0"/>
            <a:r>
              <a:rPr lang="en-US" altLang="zh-CN" dirty="0"/>
              <a:t>Click to type slide title</a:t>
            </a:r>
            <a:endParaRPr lang="zh-CN" altLang="en-US" dirty="0"/>
          </a:p>
        </p:txBody>
      </p:sp>
      <p:sp>
        <p:nvSpPr>
          <p:cNvPr id="21" name="图片占位符 20"/>
          <p:cNvSpPr>
            <a:spLocks noGrp="1"/>
          </p:cNvSpPr>
          <p:nvPr>
            <p:ph type="pic" sz="quarter" idx="12"/>
          </p:nvPr>
        </p:nvSpPr>
        <p:spPr>
          <a:xfrm>
            <a:off x="1" y="3720356"/>
            <a:ext cx="4467515" cy="2205318"/>
          </a:xfrm>
          <a:custGeom>
            <a:avLst/>
            <a:gdLst>
              <a:gd name="connsiteX0" fmla="*/ 0 w 4467515"/>
              <a:gd name="connsiteY0" fmla="*/ 0 h 2205318"/>
              <a:gd name="connsiteX1" fmla="*/ 3848945 w 4467515"/>
              <a:gd name="connsiteY1" fmla="*/ 0 h 2205318"/>
              <a:gd name="connsiteX2" fmla="*/ 4467515 w 4467515"/>
              <a:gd name="connsiteY2" fmla="*/ 1102659 h 2205318"/>
              <a:gd name="connsiteX3" fmla="*/ 3848945 w 4467515"/>
              <a:gd name="connsiteY3" fmla="*/ 2205318 h 2205318"/>
              <a:gd name="connsiteX4" fmla="*/ 0 w 4467515"/>
              <a:gd name="connsiteY4" fmla="*/ 2205318 h 220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515" h="2205318">
                <a:moveTo>
                  <a:pt x="0" y="0"/>
                </a:moveTo>
                <a:lnTo>
                  <a:pt x="3848945" y="0"/>
                </a:lnTo>
                <a:lnTo>
                  <a:pt x="4467515" y="1102659"/>
                </a:lnTo>
                <a:lnTo>
                  <a:pt x="3848945" y="2205318"/>
                </a:lnTo>
                <a:lnTo>
                  <a:pt x="0" y="2205318"/>
                </a:lnTo>
                <a:close/>
              </a:path>
            </a:pathLst>
          </a:custGeom>
        </p:spPr>
        <p:txBody>
          <a:bodyPr wrap="square">
            <a:noAutofit/>
          </a:bodyPr>
          <a:lstStyle/>
          <a:p>
            <a:endParaRPr kumimoji="1" lang="zh-CN" altLang="en-US"/>
          </a:p>
        </p:txBody>
      </p:sp>
      <p:sp>
        <p:nvSpPr>
          <p:cNvPr id="24" name="图片占位符 23"/>
          <p:cNvSpPr>
            <a:spLocks noGrp="1"/>
          </p:cNvSpPr>
          <p:nvPr>
            <p:ph type="pic" sz="quarter" idx="13"/>
          </p:nvPr>
        </p:nvSpPr>
        <p:spPr>
          <a:xfrm>
            <a:off x="4031183" y="3720356"/>
            <a:ext cx="4467514" cy="2205318"/>
          </a:xfrm>
          <a:custGeom>
            <a:avLst/>
            <a:gdLst>
              <a:gd name="connsiteX0" fmla="*/ 0 w 4467514"/>
              <a:gd name="connsiteY0" fmla="*/ 0 h 2205318"/>
              <a:gd name="connsiteX1" fmla="*/ 3848945 w 4467514"/>
              <a:gd name="connsiteY1" fmla="*/ 0 h 2205318"/>
              <a:gd name="connsiteX2" fmla="*/ 4467514 w 4467514"/>
              <a:gd name="connsiteY2" fmla="*/ 1102657 h 2205318"/>
              <a:gd name="connsiteX3" fmla="*/ 4467514 w 4467514"/>
              <a:gd name="connsiteY3" fmla="*/ 1102661 h 2205318"/>
              <a:gd name="connsiteX4" fmla="*/ 3848945 w 4467514"/>
              <a:gd name="connsiteY4" fmla="*/ 2205318 h 2205318"/>
              <a:gd name="connsiteX5" fmla="*/ 0 w 4467514"/>
              <a:gd name="connsiteY5" fmla="*/ 2205318 h 2205318"/>
              <a:gd name="connsiteX6" fmla="*/ 618570 w 4467514"/>
              <a:gd name="connsiteY6" fmla="*/ 1102659 h 220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514" h="2205318">
                <a:moveTo>
                  <a:pt x="0" y="0"/>
                </a:moveTo>
                <a:lnTo>
                  <a:pt x="3848945" y="0"/>
                </a:lnTo>
                <a:lnTo>
                  <a:pt x="4467514" y="1102657"/>
                </a:lnTo>
                <a:lnTo>
                  <a:pt x="4467514" y="1102661"/>
                </a:lnTo>
                <a:lnTo>
                  <a:pt x="3848945" y="2205318"/>
                </a:lnTo>
                <a:lnTo>
                  <a:pt x="0" y="2205318"/>
                </a:lnTo>
                <a:lnTo>
                  <a:pt x="618570" y="1102659"/>
                </a:lnTo>
                <a:close/>
              </a:path>
            </a:pathLst>
          </a:custGeom>
        </p:spPr>
        <p:txBody>
          <a:bodyPr wrap="square">
            <a:noAutofit/>
          </a:bodyPr>
          <a:lstStyle/>
          <a:p>
            <a:endParaRPr kumimoji="1" lang="zh-CN" altLang="en-US"/>
          </a:p>
        </p:txBody>
      </p:sp>
      <p:sp>
        <p:nvSpPr>
          <p:cNvPr id="27" name="图片占位符 26"/>
          <p:cNvSpPr>
            <a:spLocks noGrp="1"/>
          </p:cNvSpPr>
          <p:nvPr>
            <p:ph type="pic" sz="quarter" idx="14"/>
          </p:nvPr>
        </p:nvSpPr>
        <p:spPr>
          <a:xfrm>
            <a:off x="8062368" y="3720356"/>
            <a:ext cx="4129633" cy="2205318"/>
          </a:xfrm>
          <a:custGeom>
            <a:avLst/>
            <a:gdLst>
              <a:gd name="connsiteX0" fmla="*/ 0 w 4129633"/>
              <a:gd name="connsiteY0" fmla="*/ 0 h 2205318"/>
              <a:gd name="connsiteX1" fmla="*/ 4129633 w 4129633"/>
              <a:gd name="connsiteY1" fmla="*/ 0 h 2205318"/>
              <a:gd name="connsiteX2" fmla="*/ 4129633 w 4129633"/>
              <a:gd name="connsiteY2" fmla="*/ 2205318 h 2205318"/>
              <a:gd name="connsiteX3" fmla="*/ 0 w 4129633"/>
              <a:gd name="connsiteY3" fmla="*/ 2205318 h 2205318"/>
              <a:gd name="connsiteX4" fmla="*/ 618570 w 4129633"/>
              <a:gd name="connsiteY4" fmla="*/ 1102659 h 220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633" h="2205318">
                <a:moveTo>
                  <a:pt x="0" y="0"/>
                </a:moveTo>
                <a:lnTo>
                  <a:pt x="4129633" y="0"/>
                </a:lnTo>
                <a:lnTo>
                  <a:pt x="4129633" y="2205318"/>
                </a:lnTo>
                <a:lnTo>
                  <a:pt x="0" y="2205318"/>
                </a:lnTo>
                <a:lnTo>
                  <a:pt x="618570" y="1102659"/>
                </a:lnTo>
                <a:close/>
              </a:path>
            </a:pathLst>
          </a:custGeom>
        </p:spPr>
        <p:txBody>
          <a:bodyPr wrap="square">
            <a:noAutofit/>
          </a:bodyPr>
          <a:lstStyle/>
          <a:p>
            <a:endParaRPr kumimoji="1" lang="zh-CN" altLang="en-US"/>
          </a:p>
        </p:txBody>
      </p:sp>
      <p:pic>
        <p:nvPicPr>
          <p:cNvPr id="29" name="图片 28">
            <a:extLst>
              <a:ext uri="{FF2B5EF4-FFF2-40B4-BE49-F238E27FC236}">
                <a16:creationId xmlns:a16="http://schemas.microsoft.com/office/drawing/2014/main" id="{90F22895-B687-4162-B2EE-C65BBDE48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30" name="文本框 29">
            <a:extLst>
              <a:ext uri="{FF2B5EF4-FFF2-40B4-BE49-F238E27FC236}">
                <a16:creationId xmlns:a16="http://schemas.microsoft.com/office/drawing/2014/main" id="{9F91A337-ED4F-40F3-B5B1-65F738CDE7B2}"/>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66474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2" name="矩形 5"/>
          <p:cNvSpPr/>
          <p:nvPr userDrawn="1"/>
        </p:nvSpPr>
        <p:spPr>
          <a:xfrm>
            <a:off x="4455440" y="806"/>
            <a:ext cx="7736560" cy="6857194"/>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33" name="图片 3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35" name="圆角矩形 34"/>
          <p:cNvSpPr/>
          <p:nvPr/>
        </p:nvSpPr>
        <p:spPr>
          <a:xfrm>
            <a:off x="1078797"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p:cNvSpPr/>
          <p:nvPr/>
        </p:nvSpPr>
        <p:spPr>
          <a:xfrm>
            <a:off x="3594938"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圆角矩形 52"/>
          <p:cNvSpPr/>
          <p:nvPr/>
        </p:nvSpPr>
        <p:spPr>
          <a:xfrm>
            <a:off x="6111079" y="1631231"/>
            <a:ext cx="2674924" cy="4088921"/>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圆角矩形 60"/>
          <p:cNvSpPr/>
          <p:nvPr/>
        </p:nvSpPr>
        <p:spPr>
          <a:xfrm>
            <a:off x="9039599"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文本框 69"/>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71" name="圆角矩形 70"/>
          <p:cNvSpPr/>
          <p:nvPr/>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72"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3"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77" name="图片占位符 76"/>
          <p:cNvSpPr>
            <a:spLocks noGrp="1" noChangeAspect="1"/>
          </p:cNvSpPr>
          <p:nvPr>
            <p:ph type="pic" sz="quarter" idx="13"/>
          </p:nvPr>
        </p:nvSpPr>
        <p:spPr>
          <a:xfrm>
            <a:off x="1636296"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78" name="图片占位符 77"/>
          <p:cNvSpPr>
            <a:spLocks noGrp="1" noChangeAspect="1"/>
          </p:cNvSpPr>
          <p:nvPr>
            <p:ph type="pic" sz="quarter" idx="14"/>
          </p:nvPr>
        </p:nvSpPr>
        <p:spPr>
          <a:xfrm>
            <a:off x="4131260"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79" name="图片占位符 78"/>
          <p:cNvSpPr>
            <a:spLocks noGrp="1" noChangeAspect="1"/>
          </p:cNvSpPr>
          <p:nvPr>
            <p:ph type="pic" sz="quarter" idx="15"/>
          </p:nvPr>
        </p:nvSpPr>
        <p:spPr>
          <a:xfrm>
            <a:off x="9594871"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80" name="图片占位符 79"/>
          <p:cNvSpPr>
            <a:spLocks noGrp="1" noChangeAspect="1"/>
          </p:cNvSpPr>
          <p:nvPr>
            <p:ph type="pic" sz="quarter" idx="16"/>
          </p:nvPr>
        </p:nvSpPr>
        <p:spPr>
          <a:xfrm>
            <a:off x="6754585" y="2041491"/>
            <a:ext cx="1387912" cy="1387912"/>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81" name="椭圆 80"/>
          <p:cNvSpPr>
            <a:spLocks noChangeAspect="1"/>
          </p:cNvSpPr>
          <p:nvPr userDrawn="1"/>
        </p:nvSpPr>
        <p:spPr>
          <a:xfrm>
            <a:off x="3073306" y="234090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a:spLocks noChangeAspect="1"/>
          </p:cNvSpPr>
          <p:nvPr userDrawn="1"/>
        </p:nvSpPr>
        <p:spPr>
          <a:xfrm>
            <a:off x="5592053" y="2340902"/>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a:spLocks/>
          </p:cNvSpPr>
          <p:nvPr userDrawn="1"/>
        </p:nvSpPr>
        <p:spPr>
          <a:xfrm>
            <a:off x="11032145" y="2340902"/>
            <a:ext cx="180000" cy="18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a:spLocks/>
          </p:cNvSpPr>
          <p:nvPr userDrawn="1"/>
        </p:nvSpPr>
        <p:spPr>
          <a:xfrm>
            <a:off x="8516004" y="17150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5582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960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951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064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100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460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8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文本占位符 7">
            <a:extLst>
              <a:ext uri="{FF2B5EF4-FFF2-40B4-BE49-F238E27FC236}">
                <a16:creationId xmlns:a16="http://schemas.microsoft.com/office/drawing/2014/main" id="{F498AF58-C384-4922-8FCF-EF1E93A5FE79}"/>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5" name="文本占位符 7">
            <a:extLst>
              <a:ext uri="{FF2B5EF4-FFF2-40B4-BE49-F238E27FC236}">
                <a16:creationId xmlns:a16="http://schemas.microsoft.com/office/drawing/2014/main" id="{4430D7D8-A835-4FCA-A3D1-037DC2E4E2CE}"/>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6" name="圆角矩形 1">
            <a:extLst>
              <a:ext uri="{FF2B5EF4-FFF2-40B4-BE49-F238E27FC236}">
                <a16:creationId xmlns:a16="http://schemas.microsoft.com/office/drawing/2014/main" id="{A1B9DDEF-141B-49F1-8450-274BEBBD2013}"/>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1225377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5" name="图片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8" name="文本占位符 7">
            <a:extLst>
              <a:ext uri="{FF2B5EF4-FFF2-40B4-BE49-F238E27FC236}">
                <a16:creationId xmlns:a16="http://schemas.microsoft.com/office/drawing/2014/main" id="{F4ACD8BC-AF48-42A6-B4C6-C9BD7C34023E}"/>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9" name="文本占位符 7">
            <a:extLst>
              <a:ext uri="{FF2B5EF4-FFF2-40B4-BE49-F238E27FC236}">
                <a16:creationId xmlns:a16="http://schemas.microsoft.com/office/drawing/2014/main" id="{347B34F0-8680-469E-B4D0-C54D4B726DE9}"/>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7" name="圆角矩形 1">
            <a:extLst>
              <a:ext uri="{FF2B5EF4-FFF2-40B4-BE49-F238E27FC236}">
                <a16:creationId xmlns:a16="http://schemas.microsoft.com/office/drawing/2014/main" id="{F06A8EE7-A999-40B1-AC1E-271258121F55}"/>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1802943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150388-DFD0-4BEB-A0A4-13BC9574DC4E}"/>
              </a:ext>
            </a:extLst>
          </p:cNvPr>
          <p:cNvSpPr/>
          <p:nvPr userDrawn="1"/>
        </p:nvSpPr>
        <p:spPr>
          <a:xfrm>
            <a:off x="0" y="5949950"/>
            <a:ext cx="12192000" cy="90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90F22895-B687-4162-B2EE-C65BBDE48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5" name="文本框 4">
            <a:extLst>
              <a:ext uri="{FF2B5EF4-FFF2-40B4-BE49-F238E27FC236}">
                <a16:creationId xmlns:a16="http://schemas.microsoft.com/office/drawing/2014/main" id="{9F91A337-ED4F-40F3-B5B1-65F738CDE7B2}"/>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6" name="文本占位符 7">
            <a:extLst>
              <a:ext uri="{FF2B5EF4-FFF2-40B4-BE49-F238E27FC236}">
                <a16:creationId xmlns:a16="http://schemas.microsoft.com/office/drawing/2014/main" id="{12C0C9A0-621A-4B28-899A-ED9BF09809D7}"/>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 name="文本占位符 7">
            <a:extLst>
              <a:ext uri="{FF2B5EF4-FFF2-40B4-BE49-F238E27FC236}">
                <a16:creationId xmlns:a16="http://schemas.microsoft.com/office/drawing/2014/main" id="{6A820466-B1D5-4CEB-B117-4ACE9A817F65}"/>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8" name="圆角矩形 1">
            <a:extLst>
              <a:ext uri="{FF2B5EF4-FFF2-40B4-BE49-F238E27FC236}">
                <a16:creationId xmlns:a16="http://schemas.microsoft.com/office/drawing/2014/main" id="{1627B065-67F5-479B-9668-A060AF0F39A1}"/>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950321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solidFill>
        <a:effectLst/>
      </p:bgPr>
    </p:bg>
    <p:spTree>
      <p:nvGrpSpPr>
        <p:cNvPr id="1" name=""/>
        <p:cNvGrpSpPr/>
        <p:nvPr/>
      </p:nvGrpSpPr>
      <p:grpSpPr>
        <a:xfrm>
          <a:off x="0" y="0"/>
          <a:ext cx="0" cy="0"/>
          <a:chOff x="0" y="0"/>
          <a:chExt cx="0" cy="0"/>
        </a:xfrm>
      </p:grpSpPr>
      <p:sp>
        <p:nvSpPr>
          <p:cNvPr id="2" name="圆角矩形 1"/>
          <p:cNvSpPr/>
          <p:nvPr userDrawn="1"/>
        </p:nvSpPr>
        <p:spPr>
          <a:xfrm>
            <a:off x="534791" y="450213"/>
            <a:ext cx="111755" cy="653531"/>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3" name="文本占位符 7">
            <a:extLst>
              <a:ext uri="{FF2B5EF4-FFF2-40B4-BE49-F238E27FC236}">
                <a16:creationId xmlns:a16="http://schemas.microsoft.com/office/drawing/2014/main" id="{4EC21E53-F75C-4F9C-A38E-A50A63C1E930}"/>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solidFill>
                  <a:schemeClr val="bg1"/>
                </a:solidFill>
              </a:defRPr>
            </a:lvl1pPr>
          </a:lstStyle>
          <a:p>
            <a:pPr lvl="0"/>
            <a:r>
              <a:rPr lang="zh-CN" altLang="en-US" dirty="0"/>
              <a:t>单击此处输入中文标题</a:t>
            </a:r>
          </a:p>
        </p:txBody>
      </p:sp>
      <p:sp>
        <p:nvSpPr>
          <p:cNvPr id="4" name="文本占位符 7">
            <a:extLst>
              <a:ext uri="{FF2B5EF4-FFF2-40B4-BE49-F238E27FC236}">
                <a16:creationId xmlns:a16="http://schemas.microsoft.com/office/drawing/2014/main" id="{B97445BA-63D1-4545-9C23-CDCF9CF0D333}"/>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solidFill>
                  <a:schemeClr val="bg1"/>
                </a:solidFill>
                <a:latin typeface="+mj-lt"/>
              </a:defRPr>
            </a:lvl1pPr>
          </a:lstStyle>
          <a:p>
            <a:pPr lvl="0"/>
            <a:r>
              <a:rPr lang="en-US" altLang="zh-CN" dirty="0"/>
              <a:t>Click to type slide title</a:t>
            </a:r>
            <a:endParaRPr lang="zh-CN" altLang="en-US" dirty="0"/>
          </a:p>
        </p:txBody>
      </p:sp>
    </p:spTree>
    <p:extLst>
      <p:ext uri="{BB962C8B-B14F-4D97-AF65-F5344CB8AC3E}">
        <p14:creationId xmlns:p14="http://schemas.microsoft.com/office/powerpoint/2010/main" val="351497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AC8DE611-AFDC-42CC-A67F-0221644C7ABB}"/>
              </a:ext>
            </a:extLst>
          </p:cNvPr>
          <p:cNvSpPr>
            <a:spLocks noGrp="1"/>
          </p:cNvSpPr>
          <p:nvPr>
            <p:ph type="pic" sz="quarter" idx="10"/>
          </p:nvPr>
        </p:nvSpPr>
        <p:spPr>
          <a:xfrm>
            <a:off x="605115" y="1669143"/>
            <a:ext cx="10994748" cy="3106057"/>
          </a:xfrm>
          <a:custGeom>
            <a:avLst/>
            <a:gdLst>
              <a:gd name="connsiteX0" fmla="*/ 8925224 w 10994748"/>
              <a:gd name="connsiteY0" fmla="*/ 0 h 3106057"/>
              <a:gd name="connsiteX1" fmla="*/ 10994748 w 10994748"/>
              <a:gd name="connsiteY1" fmla="*/ 0 h 3106057"/>
              <a:gd name="connsiteX2" fmla="*/ 10994748 w 10994748"/>
              <a:gd name="connsiteY2" fmla="*/ 3106057 h 3106057"/>
              <a:gd name="connsiteX3" fmla="*/ 8925224 w 10994748"/>
              <a:gd name="connsiteY3" fmla="*/ 3106057 h 3106057"/>
              <a:gd name="connsiteX4" fmla="*/ 6693918 w 10994748"/>
              <a:gd name="connsiteY4" fmla="*/ 0 h 3106057"/>
              <a:gd name="connsiteX5" fmla="*/ 8763916 w 10994748"/>
              <a:gd name="connsiteY5" fmla="*/ 0 h 3106057"/>
              <a:gd name="connsiteX6" fmla="*/ 8763916 w 10994748"/>
              <a:gd name="connsiteY6" fmla="*/ 3106057 h 3106057"/>
              <a:gd name="connsiteX7" fmla="*/ 6693918 w 10994748"/>
              <a:gd name="connsiteY7" fmla="*/ 3106057 h 3106057"/>
              <a:gd name="connsiteX8" fmla="*/ 4462612 w 10994748"/>
              <a:gd name="connsiteY8" fmla="*/ 0 h 3106057"/>
              <a:gd name="connsiteX9" fmla="*/ 6532610 w 10994748"/>
              <a:gd name="connsiteY9" fmla="*/ 0 h 3106057"/>
              <a:gd name="connsiteX10" fmla="*/ 6532610 w 10994748"/>
              <a:gd name="connsiteY10" fmla="*/ 3106057 h 3106057"/>
              <a:gd name="connsiteX11" fmla="*/ 4462612 w 10994748"/>
              <a:gd name="connsiteY11" fmla="*/ 3106057 h 3106057"/>
              <a:gd name="connsiteX12" fmla="*/ 2231306 w 10994748"/>
              <a:gd name="connsiteY12" fmla="*/ 0 h 3106057"/>
              <a:gd name="connsiteX13" fmla="*/ 4301304 w 10994748"/>
              <a:gd name="connsiteY13" fmla="*/ 0 h 3106057"/>
              <a:gd name="connsiteX14" fmla="*/ 4301304 w 10994748"/>
              <a:gd name="connsiteY14" fmla="*/ 3106057 h 3106057"/>
              <a:gd name="connsiteX15" fmla="*/ 2231306 w 10994748"/>
              <a:gd name="connsiteY15" fmla="*/ 3106057 h 3106057"/>
              <a:gd name="connsiteX16" fmla="*/ 0 w 10994748"/>
              <a:gd name="connsiteY16" fmla="*/ 0 h 3106057"/>
              <a:gd name="connsiteX17" fmla="*/ 2069999 w 10994748"/>
              <a:gd name="connsiteY17" fmla="*/ 0 h 3106057"/>
              <a:gd name="connsiteX18" fmla="*/ 2069999 w 10994748"/>
              <a:gd name="connsiteY18" fmla="*/ 3106057 h 3106057"/>
              <a:gd name="connsiteX19" fmla="*/ 0 w 10994748"/>
              <a:gd name="connsiteY19" fmla="*/ 3106057 h 31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94748" h="3106057">
                <a:moveTo>
                  <a:pt x="8925224" y="0"/>
                </a:moveTo>
                <a:lnTo>
                  <a:pt x="10994748" y="0"/>
                </a:lnTo>
                <a:lnTo>
                  <a:pt x="10994748" y="3106057"/>
                </a:lnTo>
                <a:lnTo>
                  <a:pt x="8925224" y="3106057"/>
                </a:lnTo>
                <a:close/>
                <a:moveTo>
                  <a:pt x="6693918" y="0"/>
                </a:moveTo>
                <a:lnTo>
                  <a:pt x="8763916" y="0"/>
                </a:lnTo>
                <a:lnTo>
                  <a:pt x="8763916" y="3106057"/>
                </a:lnTo>
                <a:lnTo>
                  <a:pt x="6693918" y="3106057"/>
                </a:lnTo>
                <a:close/>
                <a:moveTo>
                  <a:pt x="4462612" y="0"/>
                </a:moveTo>
                <a:lnTo>
                  <a:pt x="6532610" y="0"/>
                </a:lnTo>
                <a:lnTo>
                  <a:pt x="6532610" y="3106057"/>
                </a:lnTo>
                <a:lnTo>
                  <a:pt x="4462612" y="3106057"/>
                </a:lnTo>
                <a:close/>
                <a:moveTo>
                  <a:pt x="2231306" y="0"/>
                </a:moveTo>
                <a:lnTo>
                  <a:pt x="4301304" y="0"/>
                </a:lnTo>
                <a:lnTo>
                  <a:pt x="4301304" y="3106057"/>
                </a:lnTo>
                <a:lnTo>
                  <a:pt x="2231306" y="3106057"/>
                </a:lnTo>
                <a:close/>
                <a:moveTo>
                  <a:pt x="0" y="0"/>
                </a:moveTo>
                <a:lnTo>
                  <a:pt x="2069999" y="0"/>
                </a:lnTo>
                <a:lnTo>
                  <a:pt x="2069999" y="3106057"/>
                </a:lnTo>
                <a:lnTo>
                  <a:pt x="0" y="3106057"/>
                </a:lnTo>
                <a:close/>
              </a:path>
            </a:pathLst>
          </a:custGeom>
        </p:spPr>
        <p:txBody>
          <a:bodyPr wrap="square">
            <a:noAutofit/>
          </a:bodyPr>
          <a:lstStyle/>
          <a:p>
            <a:endParaRPr lang="zh-CN" altLang="en-US"/>
          </a:p>
        </p:txBody>
      </p:sp>
      <p:sp>
        <p:nvSpPr>
          <p:cNvPr id="9" name="文本框 8">
            <a:extLst>
              <a:ext uri="{FF2B5EF4-FFF2-40B4-BE49-F238E27FC236}">
                <a16:creationId xmlns:a16="http://schemas.microsoft.com/office/drawing/2014/main" id="{4D32327A-A337-491C-B3F6-451B7A552170}"/>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0" name="图片 9">
            <a:extLst>
              <a:ext uri="{FF2B5EF4-FFF2-40B4-BE49-F238E27FC236}">
                <a16:creationId xmlns:a16="http://schemas.microsoft.com/office/drawing/2014/main" id="{666E4E82-3F61-4849-B09C-0BD3F5AB88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11" name="文本占位符 7">
            <a:extLst>
              <a:ext uri="{FF2B5EF4-FFF2-40B4-BE49-F238E27FC236}">
                <a16:creationId xmlns:a16="http://schemas.microsoft.com/office/drawing/2014/main" id="{E2A6EB54-B488-499B-BA76-7720CF7C8D52}"/>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2" name="文本占位符 7">
            <a:extLst>
              <a:ext uri="{FF2B5EF4-FFF2-40B4-BE49-F238E27FC236}">
                <a16:creationId xmlns:a16="http://schemas.microsoft.com/office/drawing/2014/main" id="{5B6F1A8B-B4D6-47A0-A050-3280895752A7}"/>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3" name="圆角矩形 1">
            <a:extLst>
              <a:ext uri="{FF2B5EF4-FFF2-40B4-BE49-F238E27FC236}">
                <a16:creationId xmlns:a16="http://schemas.microsoft.com/office/drawing/2014/main" id="{BFE60D3C-B0FD-46C3-87C2-72BED5DBE63F}"/>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276072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6677151" cy="6858000"/>
          </a:xfrm>
          <a:prstGeom prst="rect">
            <a:avLst/>
          </a:prstGeom>
        </p:spPr>
        <p:txBody>
          <a:bodyPr/>
          <a:lstStyle/>
          <a:p>
            <a:endParaRPr kumimoji="1" lang="zh-CN" altLang="en-US"/>
          </a:p>
        </p:txBody>
      </p:sp>
    </p:spTree>
    <p:extLst>
      <p:ext uri="{BB962C8B-B14F-4D97-AF65-F5344CB8AC3E}">
        <p14:creationId xmlns:p14="http://schemas.microsoft.com/office/powerpoint/2010/main" val="1010510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矩形 5"/>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8" name="圆角矩形 7"/>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9"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0"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1" name="文本框 10"/>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3" name="图片占位符 4"/>
          <p:cNvSpPr>
            <a:spLocks noGrp="1"/>
          </p:cNvSpPr>
          <p:nvPr>
            <p:ph type="pic" sz="quarter" idx="10"/>
          </p:nvPr>
        </p:nvSpPr>
        <p:spPr>
          <a:xfrm>
            <a:off x="1021005" y="3309773"/>
            <a:ext cx="3960000" cy="2628000"/>
          </a:xfrm>
          <a:prstGeom prst="rect">
            <a:avLst/>
          </a:prstGeom>
        </p:spPr>
        <p:txBody>
          <a:bodyPr/>
          <a:lstStyle/>
          <a:p>
            <a:endParaRPr kumimoji="1" lang="zh-CN" altLang="en-US" dirty="0"/>
          </a:p>
        </p:txBody>
      </p:sp>
      <p:sp>
        <p:nvSpPr>
          <p:cNvPr id="14" name="图片占位符 4"/>
          <p:cNvSpPr>
            <a:spLocks noGrp="1"/>
          </p:cNvSpPr>
          <p:nvPr>
            <p:ph type="pic" sz="quarter" idx="13"/>
          </p:nvPr>
        </p:nvSpPr>
        <p:spPr>
          <a:xfrm>
            <a:off x="7231235" y="3309773"/>
            <a:ext cx="3960000" cy="2627069"/>
          </a:xfrm>
          <a:prstGeom prst="rect">
            <a:avLst/>
          </a:prstGeom>
        </p:spPr>
        <p:txBody>
          <a:bodyPr/>
          <a:lstStyle/>
          <a:p>
            <a:endParaRPr kumimoji="1" lang="zh-CN" altLang="en-US" dirty="0"/>
          </a:p>
        </p:txBody>
      </p:sp>
    </p:spTree>
    <p:extLst>
      <p:ext uri="{BB962C8B-B14F-4D97-AF65-F5344CB8AC3E}">
        <p14:creationId xmlns:p14="http://schemas.microsoft.com/office/powerpoint/2010/main" val="2194654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2BB2F8-5BF0-4B60-AE8D-5893159333D7}"/>
              </a:ext>
            </a:extLst>
          </p:cNvPr>
          <p:cNvSpPr/>
          <p:nvPr userDrawn="1"/>
        </p:nvSpPr>
        <p:spPr>
          <a:xfrm>
            <a:off x="7448550" y="0"/>
            <a:ext cx="37854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8"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9"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4" name="图片占位符 10"/>
          <p:cNvSpPr>
            <a:spLocks noGrp="1"/>
          </p:cNvSpPr>
          <p:nvPr>
            <p:ph type="pic" sz="quarter" idx="13"/>
          </p:nvPr>
        </p:nvSpPr>
        <p:spPr>
          <a:xfrm>
            <a:off x="7695240" y="0"/>
            <a:ext cx="3272418" cy="2181612"/>
          </a:xfrm>
          <a:prstGeom prst="rect">
            <a:avLst/>
          </a:prstGeom>
        </p:spPr>
        <p:txBody>
          <a:bodyPr/>
          <a:lstStyle/>
          <a:p>
            <a:endParaRPr kumimoji="1" lang="zh-CN" altLang="en-US"/>
          </a:p>
        </p:txBody>
      </p:sp>
      <p:sp>
        <p:nvSpPr>
          <p:cNvPr id="15" name="图片占位符 10"/>
          <p:cNvSpPr>
            <a:spLocks noGrp="1"/>
          </p:cNvSpPr>
          <p:nvPr>
            <p:ph type="pic" sz="quarter" idx="14"/>
          </p:nvPr>
        </p:nvSpPr>
        <p:spPr>
          <a:xfrm>
            <a:off x="7695240" y="2338194"/>
            <a:ext cx="3272418" cy="2181612"/>
          </a:xfrm>
          <a:prstGeom prst="rect">
            <a:avLst/>
          </a:prstGeom>
        </p:spPr>
        <p:txBody>
          <a:bodyPr/>
          <a:lstStyle/>
          <a:p>
            <a:endParaRPr kumimoji="1" lang="zh-CN" altLang="en-US"/>
          </a:p>
        </p:txBody>
      </p:sp>
      <p:sp>
        <p:nvSpPr>
          <p:cNvPr id="16" name="图片占位符 10"/>
          <p:cNvSpPr>
            <a:spLocks noGrp="1"/>
          </p:cNvSpPr>
          <p:nvPr>
            <p:ph type="pic" sz="quarter" idx="15"/>
          </p:nvPr>
        </p:nvSpPr>
        <p:spPr>
          <a:xfrm>
            <a:off x="7695240" y="4676388"/>
            <a:ext cx="3272418" cy="2181612"/>
          </a:xfrm>
          <a:prstGeom prst="rect">
            <a:avLst/>
          </a:prstGeom>
        </p:spPr>
        <p:txBody>
          <a:bodyPr/>
          <a:lstStyle/>
          <a:p>
            <a:endParaRPr kumimoji="1" lang="zh-CN" altLang="en-US"/>
          </a:p>
        </p:txBody>
      </p:sp>
      <p:sp>
        <p:nvSpPr>
          <p:cNvPr id="17" name="文本框 16"/>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27306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06032"/>
      </p:ext>
    </p:extLst>
  </p:cSld>
  <p:clrMap bg1="lt1" tx1="dk1" bg2="lt2" tx2="dk2" accent1="accent1" accent2="accent2" accent3="accent3" accent4="accent4" accent5="accent5" accent6="accent6" hlink="hlink" folHlink="folHlink"/>
  <p:sldLayoutIdLst>
    <p:sldLayoutId id="2147483677" r:id="rId1"/>
    <p:sldLayoutId id="2147483691" r:id="rId2"/>
    <p:sldLayoutId id="2147483692" r:id="rId3"/>
    <p:sldLayoutId id="2147483693" r:id="rId4"/>
    <p:sldLayoutId id="2147483678" r:id="rId5"/>
    <p:sldLayoutId id="2147483680" r:id="rId6"/>
    <p:sldLayoutId id="2147483682" r:id="rId7"/>
    <p:sldLayoutId id="2147483688" r:id="rId8"/>
    <p:sldLayoutId id="2147483694" r:id="rId9"/>
    <p:sldLayoutId id="2147483695" r:id="rId10"/>
    <p:sldLayoutId id="2147483697" r:id="rId11"/>
    <p:sldLayoutId id="2147483698" r:id="rId12"/>
    <p:sldLayoutId id="2147483699" r:id="rId13"/>
    <p:sldLayoutId id="2147483696" r:id="rId1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967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408970"/>
      </p:ext>
    </p:extLst>
  </p:cSld>
  <p:clrMap bg1="lt1" tx1="dk1" bg2="lt2" tx2="dk2" accent1="accent1" accent2="accent2" accent3="accent3" accent4="accent4" accent5="accent5" accent6="accent6" hlink="hlink" folHlink="folHlink"/>
  <p:sldLayoutIdLst>
    <p:sldLayoutId id="2147483722" r:id="rId1"/>
    <p:sldLayoutId id="214748372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6"/>
            <a:ext cx="12192000" cy="6857194"/>
          </a:xfrm>
          <a:prstGeom prst="rect">
            <a:avLst/>
          </a:prstGeom>
          <a:solidFill>
            <a:srgbClr val="0070C0"/>
          </a:solidFill>
          <a:ln>
            <a:noFill/>
          </a:ln>
        </p:spPr>
      </p:pic>
      <p:sp>
        <p:nvSpPr>
          <p:cNvPr id="15" name="矩形 14"/>
          <p:cNvSpPr/>
          <p:nvPr/>
        </p:nvSpPr>
        <p:spPr>
          <a:xfrm>
            <a:off x="0" y="0"/>
            <a:ext cx="12192000" cy="6857999"/>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0" y="6557"/>
            <a:ext cx="12192000" cy="6858000"/>
          </a:xfrm>
          <a:prstGeom prst="rect">
            <a:avLst/>
          </a:prstGeom>
        </p:spPr>
      </p:pic>
      <p:pic>
        <p:nvPicPr>
          <p:cNvPr id="12" name="图片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806"/>
            <a:ext cx="7453222" cy="6858000"/>
          </a:xfrm>
          <a:prstGeom prst="rect">
            <a:avLst/>
          </a:prstGeom>
        </p:spPr>
      </p:pic>
      <p:sp>
        <p:nvSpPr>
          <p:cNvPr id="6" name="文本框 5"/>
          <p:cNvSpPr txBox="1"/>
          <p:nvPr/>
        </p:nvSpPr>
        <p:spPr>
          <a:xfrm>
            <a:off x="5178781" y="3239473"/>
            <a:ext cx="6176244" cy="1015663"/>
          </a:xfrm>
          <a:prstGeom prst="rect">
            <a:avLst/>
          </a:prstGeom>
          <a:noFill/>
        </p:spPr>
        <p:txBody>
          <a:bodyPr wrap="square" rtlCol="0">
            <a:spAutoFit/>
          </a:bodyPr>
          <a:lstStyle/>
          <a:p>
            <a:pPr algn="ctr"/>
            <a:r>
              <a:rPr kumimoji="1" lang="zh-CN" altLang="en-US" sz="6000" b="1" dirty="0">
                <a:solidFill>
                  <a:schemeClr val="bg1"/>
                </a:solidFill>
                <a:latin typeface="思源黑体 CN Bold" panose="020B0800000000000000" pitchFamily="34" charset="-122"/>
                <a:ea typeface="思源黑体 CN Bold" panose="020B0800000000000000" pitchFamily="34" charset="-122"/>
                <a:cs typeface="Source Han Sans CN" charset="-122"/>
              </a:rPr>
              <a:t>政治发展</a:t>
            </a:r>
          </a:p>
        </p:txBody>
      </p:sp>
      <p:pic>
        <p:nvPicPr>
          <p:cNvPr id="3" name="图片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27623" y="664841"/>
            <a:ext cx="1878562" cy="1878562"/>
          </a:xfrm>
          <a:prstGeom prst="rect">
            <a:avLst/>
          </a:prstGeom>
        </p:spPr>
      </p:pic>
      <p:sp>
        <p:nvSpPr>
          <p:cNvPr id="9" name="圆角矩形 8"/>
          <p:cNvSpPr/>
          <p:nvPr/>
        </p:nvSpPr>
        <p:spPr>
          <a:xfrm>
            <a:off x="6915639" y="2499816"/>
            <a:ext cx="2616982" cy="637981"/>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100" dirty="0">
                <a:effectLst/>
                <a:ea typeface="黑体" panose="02010609060101010101" pitchFamily="49" charset="-122"/>
                <a:cs typeface="Times New Roman" panose="02020603050405020304" pitchFamily="18" charset="0"/>
              </a:rPr>
              <a:t>政治学通论</a:t>
            </a:r>
            <a:endParaRPr kumimoji="1" lang="zh-CN" altLang="en-US" sz="2400" dirty="0"/>
          </a:p>
        </p:txBody>
      </p:sp>
      <p:grpSp>
        <p:nvGrpSpPr>
          <p:cNvPr id="7" name="组 6"/>
          <p:cNvGrpSpPr/>
          <p:nvPr/>
        </p:nvGrpSpPr>
        <p:grpSpPr>
          <a:xfrm>
            <a:off x="6915639" y="4509190"/>
            <a:ext cx="2809448" cy="400110"/>
            <a:chOff x="5888896" y="4077648"/>
            <a:chExt cx="2809448" cy="400110"/>
          </a:xfrm>
        </p:grpSpPr>
        <p:sp>
          <p:nvSpPr>
            <p:cNvPr id="11" name="rudder_739">
              <a:extLst>
                <a:ext uri="{FF2B5EF4-FFF2-40B4-BE49-F238E27FC236}">
                  <a16:creationId xmlns:a16="http://schemas.microsoft.com/office/drawing/2014/main" id="{54405246-CCE2-4201-BBB1-D3F3EB6E740D}"/>
                </a:ext>
              </a:extLst>
            </p:cNvPr>
            <p:cNvSpPr>
              <a:spLocks noChangeAspect="1"/>
            </p:cNvSpPr>
            <p:nvPr/>
          </p:nvSpPr>
          <p:spPr>
            <a:xfrm>
              <a:off x="5888896" y="4078360"/>
              <a:ext cx="396000" cy="396000"/>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6284895" y="4077648"/>
              <a:ext cx="2413449" cy="400110"/>
            </a:xfrm>
            <a:prstGeom prst="rect">
              <a:avLst/>
            </a:prstGeom>
          </p:spPr>
          <p:txBody>
            <a:bodyPr wrap="square">
              <a:spAutoFit/>
            </a:bodyPr>
            <a:lstStyle/>
            <a:p>
              <a:pPr algn="just"/>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授课教师：郭御龙</a:t>
              </a:r>
            </a:p>
          </p:txBody>
        </p:sp>
      </p:grpSp>
    </p:spTree>
    <p:extLst>
      <p:ext uri="{BB962C8B-B14F-4D97-AF65-F5344CB8AC3E}">
        <p14:creationId xmlns:p14="http://schemas.microsoft.com/office/powerpoint/2010/main" val="31600929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3A28E99-5CD8-4717-8F31-9A9881B246E9}"/>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7194"/>
          </a:xfrm>
          <a:prstGeom prst="rect">
            <a:avLst/>
          </a:prstGeom>
          <a:solidFill>
            <a:schemeClr val="accent1"/>
          </a:solidFill>
          <a:ln>
            <a:noFill/>
          </a:ln>
        </p:spPr>
      </p:pic>
      <p:sp>
        <p:nvSpPr>
          <p:cNvPr id="53" name="矩形 52">
            <a:extLst>
              <a:ext uri="{FF2B5EF4-FFF2-40B4-BE49-F238E27FC236}">
                <a16:creationId xmlns:a16="http://schemas.microsoft.com/office/drawing/2014/main" id="{3487061E-4FB1-48C2-A190-D3ACE051481C}"/>
              </a:ext>
            </a:extLst>
          </p:cNvPr>
          <p:cNvSpPr/>
          <p:nvPr/>
        </p:nvSpPr>
        <p:spPr>
          <a:xfrm>
            <a:off x="1181100" y="1"/>
            <a:ext cx="997458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5C854D3B-A734-4195-8976-C52500BE8663}"/>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8944917" y="3854801"/>
            <a:ext cx="3247082" cy="2993254"/>
          </a:xfrm>
          <a:prstGeom prst="rect">
            <a:avLst/>
          </a:prstGeom>
        </p:spPr>
      </p:pic>
      <p:sp>
        <p:nvSpPr>
          <p:cNvPr id="50" name="文本框 49">
            <a:extLst>
              <a:ext uri="{FF2B5EF4-FFF2-40B4-BE49-F238E27FC236}">
                <a16:creationId xmlns:a16="http://schemas.microsoft.com/office/drawing/2014/main" id="{A136065B-62C5-4F2D-B448-E74A91F69D20}"/>
              </a:ext>
            </a:extLst>
          </p:cNvPr>
          <p:cNvSpPr txBox="1"/>
          <p:nvPr/>
        </p:nvSpPr>
        <p:spPr>
          <a:xfrm>
            <a:off x="4900443" y="6220586"/>
            <a:ext cx="2391114" cy="338554"/>
          </a:xfrm>
          <a:prstGeom prst="rect">
            <a:avLst/>
          </a:prstGeom>
          <a:noFill/>
        </p:spPr>
        <p:txBody>
          <a:bodyPr wrap="square" rtlCol="0">
            <a:spAutoFit/>
          </a:bodyPr>
          <a:lstStyle/>
          <a:p>
            <a:pPr algn="dist"/>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9" name="圆角矩形 13">
            <a:extLst>
              <a:ext uri="{FF2B5EF4-FFF2-40B4-BE49-F238E27FC236}">
                <a16:creationId xmlns:a16="http://schemas.microsoft.com/office/drawing/2014/main" id="{4AC12B96-AE25-4F3D-BDC8-8CBC7FE71604}"/>
              </a:ext>
            </a:extLst>
          </p:cNvPr>
          <p:cNvSpPr/>
          <p:nvPr/>
        </p:nvSpPr>
        <p:spPr>
          <a:xfrm>
            <a:off x="4177339" y="335166"/>
            <a:ext cx="38373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二、西方政治发展理论</a:t>
            </a:r>
          </a:p>
        </p:txBody>
      </p:sp>
      <p:grpSp>
        <p:nvGrpSpPr>
          <p:cNvPr id="54" name="组 18">
            <a:extLst>
              <a:ext uri="{FF2B5EF4-FFF2-40B4-BE49-F238E27FC236}">
                <a16:creationId xmlns:a16="http://schemas.microsoft.com/office/drawing/2014/main" id="{A1EC97C9-6276-48E0-B434-DAC624816BC5}"/>
              </a:ext>
            </a:extLst>
          </p:cNvPr>
          <p:cNvGrpSpPr/>
          <p:nvPr/>
        </p:nvGrpSpPr>
        <p:grpSpPr>
          <a:xfrm>
            <a:off x="5715336" y="1026295"/>
            <a:ext cx="761326" cy="180000"/>
            <a:chOff x="9950219" y="2535194"/>
            <a:chExt cx="761326" cy="180000"/>
          </a:xfrm>
        </p:grpSpPr>
        <p:sp>
          <p:nvSpPr>
            <p:cNvPr id="55" name="椭圆 54">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69337316-7D21-7A9B-1A8E-0DBF1446741B}"/>
              </a:ext>
            </a:extLst>
          </p:cNvPr>
          <p:cNvSpPr txBox="1"/>
          <p:nvPr/>
        </p:nvSpPr>
        <p:spPr>
          <a:xfrm>
            <a:off x="1507318" y="1535703"/>
            <a:ext cx="9357361" cy="3986348"/>
          </a:xfrm>
          <a:prstGeom prst="rect">
            <a:avLst/>
          </a:prstGeom>
          <a:noFill/>
        </p:spPr>
        <p:txBody>
          <a:bodyPr wrap="square">
            <a:spAutoFit/>
          </a:bodyPr>
          <a:lstStyle/>
          <a:p>
            <a:pPr>
              <a:lnSpc>
                <a:spcPct val="150000"/>
              </a:lnSpc>
              <a:spcAft>
                <a:spcPts val="847"/>
              </a:spcAft>
            </a:pPr>
            <a:r>
              <a:rPr lang="zh-CN" altLang="zh-CN" sz="2400" kern="100" dirty="0">
                <a:latin typeface="+mn-ea"/>
                <a:cs typeface="Times New Roman" panose="02020603050405020304" pitchFamily="18" charset="0"/>
              </a:rPr>
              <a:t>政治发展的理论研究起源于西方学界，其出现具有特定的</a:t>
            </a:r>
            <a:r>
              <a:rPr lang="zh-CN" altLang="zh-CN" sz="2400" b="1" kern="100" dirty="0">
                <a:solidFill>
                  <a:srgbClr val="0070C0"/>
                </a:solidFill>
                <a:latin typeface="+mn-ea"/>
                <a:cs typeface="Times New Roman" panose="02020603050405020304" pitchFamily="18" charset="0"/>
              </a:rPr>
              <a:t>历史背景</a:t>
            </a:r>
            <a:r>
              <a:rPr lang="zh-CN" altLang="zh-CN" sz="2400" kern="100" dirty="0">
                <a:latin typeface="+mn-ea"/>
                <a:cs typeface="Times New Roman" panose="02020603050405020304" pitchFamily="18" charset="0"/>
              </a:rPr>
              <a:t>： </a:t>
            </a:r>
            <a:endParaRPr lang="en-US" altLang="zh-CN" sz="2400" kern="100" dirty="0">
              <a:latin typeface="+mn-ea"/>
              <a:cs typeface="Times New Roman" panose="02020603050405020304" pitchFamily="18" charset="0"/>
            </a:endParaRPr>
          </a:p>
          <a:p>
            <a:pPr indent="864843">
              <a:lnSpc>
                <a:spcPct val="150000"/>
              </a:lnSpc>
              <a:spcAft>
                <a:spcPts val="847"/>
              </a:spcAft>
            </a:pP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从</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20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世纪</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40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年代末开始，随着欧洲帝国主义的衰退，大量的亚洲和非洲国家获得了独立，社会科学于是不得不面对这一系列曾经依附于帝国主义和殖民主义，但现在却由新的政治力量统治的新兴国家。有些发达国家对于这些新独立的国家，出于自身利益考虑，不得不采取与它们交往的政策，同时要通过影响这些国家政治发展过程的方式，确保这些国家不会演变为社会主义国家。</a:t>
            </a:r>
          </a:p>
        </p:txBody>
      </p:sp>
    </p:spTree>
    <p:extLst>
      <p:ext uri="{BB962C8B-B14F-4D97-AF65-F5344CB8AC3E}">
        <p14:creationId xmlns:p14="http://schemas.microsoft.com/office/powerpoint/2010/main" val="1232737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3A28E99-5CD8-4717-8F31-9A9881B246E9}"/>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7194"/>
          </a:xfrm>
          <a:prstGeom prst="rect">
            <a:avLst/>
          </a:prstGeom>
          <a:solidFill>
            <a:schemeClr val="accent1"/>
          </a:solidFill>
          <a:ln>
            <a:noFill/>
          </a:ln>
        </p:spPr>
      </p:pic>
      <p:sp>
        <p:nvSpPr>
          <p:cNvPr id="53" name="矩形 52">
            <a:extLst>
              <a:ext uri="{FF2B5EF4-FFF2-40B4-BE49-F238E27FC236}">
                <a16:creationId xmlns:a16="http://schemas.microsoft.com/office/drawing/2014/main" id="{3487061E-4FB1-48C2-A190-D3ACE051481C}"/>
              </a:ext>
            </a:extLst>
          </p:cNvPr>
          <p:cNvSpPr/>
          <p:nvPr/>
        </p:nvSpPr>
        <p:spPr>
          <a:xfrm>
            <a:off x="1181100" y="1"/>
            <a:ext cx="997458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5C854D3B-A734-4195-8976-C52500BE8663}"/>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8944917" y="3854801"/>
            <a:ext cx="3247082" cy="2993254"/>
          </a:xfrm>
          <a:prstGeom prst="rect">
            <a:avLst/>
          </a:prstGeom>
        </p:spPr>
      </p:pic>
      <p:sp>
        <p:nvSpPr>
          <p:cNvPr id="50" name="文本框 49">
            <a:extLst>
              <a:ext uri="{FF2B5EF4-FFF2-40B4-BE49-F238E27FC236}">
                <a16:creationId xmlns:a16="http://schemas.microsoft.com/office/drawing/2014/main" id="{A136065B-62C5-4F2D-B448-E74A91F69D20}"/>
              </a:ext>
            </a:extLst>
          </p:cNvPr>
          <p:cNvSpPr txBox="1"/>
          <p:nvPr/>
        </p:nvSpPr>
        <p:spPr>
          <a:xfrm>
            <a:off x="4900443" y="6220586"/>
            <a:ext cx="2391114" cy="338554"/>
          </a:xfrm>
          <a:prstGeom prst="rect">
            <a:avLst/>
          </a:prstGeom>
          <a:noFill/>
        </p:spPr>
        <p:txBody>
          <a:bodyPr wrap="square" rtlCol="0">
            <a:spAutoFit/>
          </a:bodyPr>
          <a:lstStyle/>
          <a:p>
            <a:pPr algn="dist"/>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9" name="圆角矩形 13">
            <a:extLst>
              <a:ext uri="{FF2B5EF4-FFF2-40B4-BE49-F238E27FC236}">
                <a16:creationId xmlns:a16="http://schemas.microsoft.com/office/drawing/2014/main" id="{4AC12B96-AE25-4F3D-BDC8-8CBC7FE71604}"/>
              </a:ext>
            </a:extLst>
          </p:cNvPr>
          <p:cNvSpPr/>
          <p:nvPr/>
        </p:nvSpPr>
        <p:spPr>
          <a:xfrm>
            <a:off x="4177339" y="335166"/>
            <a:ext cx="38373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二、西方政治发展理论</a:t>
            </a:r>
          </a:p>
        </p:txBody>
      </p:sp>
      <p:grpSp>
        <p:nvGrpSpPr>
          <p:cNvPr id="54" name="组 18">
            <a:extLst>
              <a:ext uri="{FF2B5EF4-FFF2-40B4-BE49-F238E27FC236}">
                <a16:creationId xmlns:a16="http://schemas.microsoft.com/office/drawing/2014/main" id="{A1EC97C9-6276-48E0-B434-DAC624816BC5}"/>
              </a:ext>
            </a:extLst>
          </p:cNvPr>
          <p:cNvGrpSpPr/>
          <p:nvPr/>
        </p:nvGrpSpPr>
        <p:grpSpPr>
          <a:xfrm>
            <a:off x="5715336" y="1026295"/>
            <a:ext cx="761326" cy="180000"/>
            <a:chOff x="9950219" y="2535194"/>
            <a:chExt cx="761326" cy="180000"/>
          </a:xfrm>
        </p:grpSpPr>
        <p:sp>
          <p:nvSpPr>
            <p:cNvPr id="55" name="椭圆 54">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69337316-7D21-7A9B-1A8E-0DBF1446741B}"/>
              </a:ext>
            </a:extLst>
          </p:cNvPr>
          <p:cNvSpPr txBox="1"/>
          <p:nvPr/>
        </p:nvSpPr>
        <p:spPr>
          <a:xfrm>
            <a:off x="1507318" y="1535703"/>
            <a:ext cx="9357361" cy="4281813"/>
          </a:xfrm>
          <a:prstGeom prst="rect">
            <a:avLst/>
          </a:prstGeom>
          <a:noFill/>
        </p:spPr>
        <p:txBody>
          <a:bodyPr wrap="square">
            <a:spAutoFit/>
          </a:bodyPr>
          <a:lstStyle/>
          <a:p>
            <a:pPr>
              <a:lnSpc>
                <a:spcPct val="115000"/>
              </a:lnSpc>
              <a:spcAft>
                <a:spcPts val="847"/>
              </a:spcAft>
            </a:pP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政治发展理论从</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世纪</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50</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年代开始，到现在主要经历了</a:t>
            </a:r>
            <a:r>
              <a:rPr lang="zh-CN" altLang="zh-CN" sz="2400" b="1" kern="1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三个重要的阶段</a:t>
            </a:r>
            <a:r>
              <a:rPr lang="zh-CN" altLang="en-US" sz="2400" kern="100" dirty="0">
                <a:latin typeface="DengXian" panose="02010600030101010101" pitchFamily="2" charset="-122"/>
                <a:ea typeface="DengXian" panose="02010600030101010101" pitchFamily="2" charset="-122"/>
                <a:cs typeface="Times New Roman" panose="02020603050405020304" pitchFamily="18" charset="0"/>
              </a:rPr>
              <a: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indent="864843">
              <a:lnSpc>
                <a:spcPct val="150000"/>
              </a:lnSpc>
            </a:pP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第一阶段，即</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20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世纪</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50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年代中期到</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60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年代中期。这一阶段是以</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民主</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为主要内容，占主导地位的是</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现代化理论</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。这一理论借用韦伯关于</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传统</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与</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现代</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的二分法来研究发展问题，把政治发展看作是从传统社会向现代社会的过渡，认为从前者到后者的发展是一个直线过程，不发达国家目前所处的阶段正是欧美国家历史上经历过的阶段，目前的西方发达国家就是第三世界国家未来发展的目标。</a:t>
            </a:r>
            <a:endParaRPr lang="zh-CN" altLang="en-US" sz="2400" b="1" kern="10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792444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993086" cy="6858000"/>
          </a:xfrm>
          <a:prstGeom prst="rect">
            <a:avLst/>
          </a:prstGeom>
        </p:spPr>
      </p:pic>
      <p:sp>
        <p:nvSpPr>
          <p:cNvPr id="6" name="矩形 5"/>
          <p:cNvSpPr/>
          <p:nvPr/>
        </p:nvSpPr>
        <p:spPr>
          <a:xfrm>
            <a:off x="1" y="0"/>
            <a:ext cx="9993085"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flipH="1">
            <a:off x="-2" y="0"/>
            <a:ext cx="2411997" cy="4686300"/>
          </a:xfrm>
          <a:prstGeom prst="rect">
            <a:avLst/>
          </a:prstGeom>
        </p:spPr>
      </p:pic>
      <p:sp>
        <p:nvSpPr>
          <p:cNvPr id="20" name="文本框 19"/>
          <p:cNvSpPr txBox="1"/>
          <p:nvPr/>
        </p:nvSpPr>
        <p:spPr>
          <a:xfrm>
            <a:off x="777979" y="676540"/>
            <a:ext cx="428017" cy="3333220"/>
          </a:xfrm>
          <a:prstGeom prst="rect">
            <a:avLst/>
          </a:prstGeom>
          <a:noFill/>
        </p:spPr>
        <p:txBody>
          <a:bodyPr wrap="square" rtlCol="0">
            <a:spAutoFit/>
          </a:bodyPr>
          <a:lstStyle/>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大工至善</a:t>
            </a:r>
            <a:endParaRPr kumimoji="1" lang="en-US" altLang="zh-CN" dirty="0">
              <a:solidFill>
                <a:schemeClr val="lt1"/>
              </a:solidFill>
              <a:latin typeface="Source Han Sans CN Medium" charset="-122"/>
              <a:ea typeface="Source Han Sans CN Medium" charset="-122"/>
              <a:cs typeface="Source Han Sans CN Medium" charset="-122"/>
            </a:endParaRPr>
          </a:p>
          <a:p>
            <a:pPr algn="ctr">
              <a:lnSpc>
                <a:spcPct val="130000"/>
              </a:lnSpc>
            </a:pPr>
            <a:r>
              <a:rPr kumimoji="1" lang="en-US" altLang="zh-CN" dirty="0">
                <a:solidFill>
                  <a:schemeClr val="lt1"/>
                </a:solidFill>
                <a:latin typeface="Source Han Sans CN Medium" charset="-122"/>
                <a:ea typeface="Source Han Sans CN Medium" charset="-122"/>
                <a:cs typeface="Source Han Sans CN Medium" charset="-122"/>
              </a:rPr>
              <a:t>·</a:t>
            </a:r>
          </a:p>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大学至真</a:t>
            </a:r>
          </a:p>
        </p:txBody>
      </p:sp>
      <p:sp>
        <p:nvSpPr>
          <p:cNvPr id="24" name="矩形 23"/>
          <p:cNvSpPr/>
          <p:nvPr/>
        </p:nvSpPr>
        <p:spPr>
          <a:xfrm>
            <a:off x="5747657" y="0"/>
            <a:ext cx="64443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13">
            <a:extLst>
              <a:ext uri="{FF2B5EF4-FFF2-40B4-BE49-F238E27FC236}">
                <a16:creationId xmlns:a16="http://schemas.microsoft.com/office/drawing/2014/main" id="{4AC12B96-AE25-4F3D-BDC8-8CBC7FE71604}"/>
              </a:ext>
            </a:extLst>
          </p:cNvPr>
          <p:cNvSpPr/>
          <p:nvPr/>
        </p:nvSpPr>
        <p:spPr>
          <a:xfrm>
            <a:off x="7555669" y="611227"/>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第一阶段</a:t>
            </a:r>
          </a:p>
        </p:txBody>
      </p:sp>
      <p:grpSp>
        <p:nvGrpSpPr>
          <p:cNvPr id="26" name="组 18">
            <a:extLst>
              <a:ext uri="{FF2B5EF4-FFF2-40B4-BE49-F238E27FC236}">
                <a16:creationId xmlns:a16="http://schemas.microsoft.com/office/drawing/2014/main" id="{A1EC97C9-6276-48E0-B434-DAC624816BC5}"/>
              </a:ext>
            </a:extLst>
          </p:cNvPr>
          <p:cNvGrpSpPr/>
          <p:nvPr/>
        </p:nvGrpSpPr>
        <p:grpSpPr>
          <a:xfrm>
            <a:off x="8589167" y="1383416"/>
            <a:ext cx="761326" cy="180000"/>
            <a:chOff x="9950219" y="2535194"/>
            <a:chExt cx="761326" cy="180000"/>
          </a:xfrm>
        </p:grpSpPr>
        <p:sp>
          <p:nvSpPr>
            <p:cNvPr id="27" name="椭圆 26">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F67C3578-12FC-4BAB-899F-89ADD9A0455F}"/>
              </a:ext>
            </a:extLst>
          </p:cNvPr>
          <p:cNvSpPr/>
          <p:nvPr/>
        </p:nvSpPr>
        <p:spPr>
          <a:xfrm>
            <a:off x="6176554" y="1724456"/>
            <a:ext cx="5586547" cy="4104265"/>
          </a:xfrm>
          <a:prstGeom prst="rect">
            <a:avLst/>
          </a:prstGeom>
        </p:spPr>
        <p:txBody>
          <a:bodyPr wrap="square">
            <a:spAutoFit/>
          </a:bodyPr>
          <a:lstStyle/>
          <a:p>
            <a:pPr algn="just">
              <a:lnSpc>
                <a:spcPct val="135000"/>
              </a:lnSpc>
            </a:pP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这一时期政治发展研究的主题在很大程度上是建立在</a:t>
            </a:r>
            <a:r>
              <a:rPr lang="zh-CN" altLang="en-US" sz="28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美国自由主义的社会和文化正统性</a:t>
            </a: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之上的。它把</a:t>
            </a:r>
            <a:r>
              <a:rPr lang="zh-CN" altLang="en-US" sz="28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民主</a:t>
            </a: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当作政治发展的</a:t>
            </a:r>
            <a:r>
              <a:rPr lang="zh-CN" altLang="en-US" sz="28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唯一目标</a:t>
            </a: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，想方设法向第三世界国家</a:t>
            </a:r>
            <a:r>
              <a:rPr lang="zh-CN" altLang="en-US" sz="28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输出</a:t>
            </a:r>
            <a:r>
              <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西方国家的民主制度，在第三世界国家中积极寻求推进西方民主的力量。</a:t>
            </a:r>
            <a:endParaRPr lang="en-US" altLang="zh-CN" sz="28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pic>
        <p:nvPicPr>
          <p:cNvPr id="31" name="图片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5525" y="6086330"/>
            <a:ext cx="2206708" cy="651600"/>
          </a:xfrm>
          <a:prstGeom prst="rect">
            <a:avLst/>
          </a:prstGeom>
        </p:spPr>
      </p:pic>
    </p:spTree>
    <p:extLst>
      <p:ext uri="{BB962C8B-B14F-4D97-AF65-F5344CB8AC3E}">
        <p14:creationId xmlns:p14="http://schemas.microsoft.com/office/powerpoint/2010/main" val="42442985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3A28E99-5CD8-4717-8F31-9A9881B246E9}"/>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7194"/>
          </a:xfrm>
          <a:prstGeom prst="rect">
            <a:avLst/>
          </a:prstGeom>
          <a:solidFill>
            <a:schemeClr val="accent1"/>
          </a:solidFill>
          <a:ln>
            <a:noFill/>
          </a:ln>
        </p:spPr>
      </p:pic>
      <p:sp>
        <p:nvSpPr>
          <p:cNvPr id="53" name="矩形 52">
            <a:extLst>
              <a:ext uri="{FF2B5EF4-FFF2-40B4-BE49-F238E27FC236}">
                <a16:creationId xmlns:a16="http://schemas.microsoft.com/office/drawing/2014/main" id="{3487061E-4FB1-48C2-A190-D3ACE051481C}"/>
              </a:ext>
            </a:extLst>
          </p:cNvPr>
          <p:cNvSpPr/>
          <p:nvPr/>
        </p:nvSpPr>
        <p:spPr>
          <a:xfrm>
            <a:off x="1181100" y="1"/>
            <a:ext cx="997458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5C854D3B-A734-4195-8976-C52500BE8663}"/>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8944917" y="3854801"/>
            <a:ext cx="3247082" cy="2993254"/>
          </a:xfrm>
          <a:prstGeom prst="rect">
            <a:avLst/>
          </a:prstGeom>
        </p:spPr>
      </p:pic>
      <p:sp>
        <p:nvSpPr>
          <p:cNvPr id="50" name="文本框 49">
            <a:extLst>
              <a:ext uri="{FF2B5EF4-FFF2-40B4-BE49-F238E27FC236}">
                <a16:creationId xmlns:a16="http://schemas.microsoft.com/office/drawing/2014/main" id="{A136065B-62C5-4F2D-B448-E74A91F69D20}"/>
              </a:ext>
            </a:extLst>
          </p:cNvPr>
          <p:cNvSpPr txBox="1"/>
          <p:nvPr/>
        </p:nvSpPr>
        <p:spPr>
          <a:xfrm>
            <a:off x="4900443" y="6220586"/>
            <a:ext cx="2391114" cy="338554"/>
          </a:xfrm>
          <a:prstGeom prst="rect">
            <a:avLst/>
          </a:prstGeom>
          <a:noFill/>
        </p:spPr>
        <p:txBody>
          <a:bodyPr wrap="square" rtlCol="0">
            <a:spAutoFit/>
          </a:bodyPr>
          <a:lstStyle/>
          <a:p>
            <a:pPr algn="dist"/>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9" name="圆角矩形 13">
            <a:extLst>
              <a:ext uri="{FF2B5EF4-FFF2-40B4-BE49-F238E27FC236}">
                <a16:creationId xmlns:a16="http://schemas.microsoft.com/office/drawing/2014/main" id="{4AC12B96-AE25-4F3D-BDC8-8CBC7FE71604}"/>
              </a:ext>
            </a:extLst>
          </p:cNvPr>
          <p:cNvSpPr/>
          <p:nvPr/>
        </p:nvSpPr>
        <p:spPr>
          <a:xfrm>
            <a:off x="4177339" y="335166"/>
            <a:ext cx="38373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二、西方政治发展理论</a:t>
            </a:r>
          </a:p>
        </p:txBody>
      </p:sp>
      <p:grpSp>
        <p:nvGrpSpPr>
          <p:cNvPr id="54" name="组 18">
            <a:extLst>
              <a:ext uri="{FF2B5EF4-FFF2-40B4-BE49-F238E27FC236}">
                <a16:creationId xmlns:a16="http://schemas.microsoft.com/office/drawing/2014/main" id="{A1EC97C9-6276-48E0-B434-DAC624816BC5}"/>
              </a:ext>
            </a:extLst>
          </p:cNvPr>
          <p:cNvGrpSpPr/>
          <p:nvPr/>
        </p:nvGrpSpPr>
        <p:grpSpPr>
          <a:xfrm>
            <a:off x="5715336" y="1026295"/>
            <a:ext cx="761326" cy="180000"/>
            <a:chOff x="9950219" y="2535194"/>
            <a:chExt cx="761326" cy="180000"/>
          </a:xfrm>
        </p:grpSpPr>
        <p:sp>
          <p:nvSpPr>
            <p:cNvPr id="55" name="椭圆 54">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69337316-7D21-7A9B-1A8E-0DBF1446741B}"/>
              </a:ext>
            </a:extLst>
          </p:cNvPr>
          <p:cNvSpPr txBox="1"/>
          <p:nvPr/>
        </p:nvSpPr>
        <p:spPr>
          <a:xfrm>
            <a:off x="1507318" y="1443268"/>
            <a:ext cx="9357361" cy="4540345"/>
          </a:xfrm>
          <a:prstGeom prst="rect">
            <a:avLst/>
          </a:prstGeom>
          <a:noFill/>
        </p:spPr>
        <p:txBody>
          <a:bodyPr wrap="square">
            <a:spAutoFit/>
          </a:bodyPr>
          <a:lstStyle/>
          <a:p>
            <a:pPr>
              <a:lnSpc>
                <a:spcPct val="150000"/>
              </a:lnSpc>
              <a:spcAft>
                <a:spcPts val="847"/>
              </a:spcAft>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第二阶段，即</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世纪</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60</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年代中期到</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70</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年代初。这时以</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b="1" kern="1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秩序</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为研究中心。</a:t>
            </a: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spcAft>
                <a:spcPts val="847"/>
              </a:spcAft>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进入</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60</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年代以后，随着美国向第三世界国家输出</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民主</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的失败以及新独立国家政治动乱的频繁发生，人们逐渐认识到了政治发展并非那么轻而易举地可以从传统向现代直线前进。对于新独立的国家来说，民主制度的建立并不是最迫切的问题，发展经济，建立秩序和稳定才是当务之急。于是，力主研究</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秩序</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的政治发展理论</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就随之</a:t>
            </a: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兴起了。</a:t>
            </a:r>
            <a:endParaRPr lang="zh-CN" altLang="en-US" sz="2400" b="1" kern="10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5616924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993086" cy="6858000"/>
          </a:xfrm>
          <a:prstGeom prst="rect">
            <a:avLst/>
          </a:prstGeom>
        </p:spPr>
      </p:pic>
      <p:sp>
        <p:nvSpPr>
          <p:cNvPr id="6" name="矩形 5"/>
          <p:cNvSpPr/>
          <p:nvPr/>
        </p:nvSpPr>
        <p:spPr>
          <a:xfrm>
            <a:off x="1" y="0"/>
            <a:ext cx="9993085"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flipH="1">
            <a:off x="-2" y="0"/>
            <a:ext cx="2411997" cy="4686300"/>
          </a:xfrm>
          <a:prstGeom prst="rect">
            <a:avLst/>
          </a:prstGeom>
        </p:spPr>
      </p:pic>
      <p:sp>
        <p:nvSpPr>
          <p:cNvPr id="20" name="文本框 19"/>
          <p:cNvSpPr txBox="1"/>
          <p:nvPr/>
        </p:nvSpPr>
        <p:spPr>
          <a:xfrm>
            <a:off x="777979" y="676540"/>
            <a:ext cx="428017" cy="3333220"/>
          </a:xfrm>
          <a:prstGeom prst="rect">
            <a:avLst/>
          </a:prstGeom>
          <a:noFill/>
        </p:spPr>
        <p:txBody>
          <a:bodyPr wrap="square" rtlCol="0">
            <a:spAutoFit/>
          </a:bodyPr>
          <a:lstStyle/>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大工至善</a:t>
            </a:r>
            <a:endParaRPr kumimoji="1" lang="en-US" altLang="zh-CN" dirty="0">
              <a:solidFill>
                <a:schemeClr val="lt1"/>
              </a:solidFill>
              <a:latin typeface="Source Han Sans CN Medium" charset="-122"/>
              <a:ea typeface="Source Han Sans CN Medium" charset="-122"/>
              <a:cs typeface="Source Han Sans CN Medium" charset="-122"/>
            </a:endParaRPr>
          </a:p>
          <a:p>
            <a:pPr algn="ctr">
              <a:lnSpc>
                <a:spcPct val="130000"/>
              </a:lnSpc>
            </a:pPr>
            <a:r>
              <a:rPr kumimoji="1" lang="en-US" altLang="zh-CN" dirty="0">
                <a:solidFill>
                  <a:schemeClr val="lt1"/>
                </a:solidFill>
                <a:latin typeface="Source Han Sans CN Medium" charset="-122"/>
                <a:ea typeface="Source Han Sans CN Medium" charset="-122"/>
                <a:cs typeface="Source Han Sans CN Medium" charset="-122"/>
              </a:rPr>
              <a:t>·</a:t>
            </a:r>
          </a:p>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大学至真</a:t>
            </a:r>
          </a:p>
        </p:txBody>
      </p:sp>
      <p:sp>
        <p:nvSpPr>
          <p:cNvPr id="24" name="矩形 23"/>
          <p:cNvSpPr/>
          <p:nvPr/>
        </p:nvSpPr>
        <p:spPr>
          <a:xfrm>
            <a:off x="5747657" y="0"/>
            <a:ext cx="64443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13">
            <a:extLst>
              <a:ext uri="{FF2B5EF4-FFF2-40B4-BE49-F238E27FC236}">
                <a16:creationId xmlns:a16="http://schemas.microsoft.com/office/drawing/2014/main" id="{4AC12B96-AE25-4F3D-BDC8-8CBC7FE71604}"/>
              </a:ext>
            </a:extLst>
          </p:cNvPr>
          <p:cNvSpPr/>
          <p:nvPr/>
        </p:nvSpPr>
        <p:spPr>
          <a:xfrm>
            <a:off x="7555669" y="611227"/>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第二阶段</a:t>
            </a:r>
          </a:p>
        </p:txBody>
      </p:sp>
      <p:grpSp>
        <p:nvGrpSpPr>
          <p:cNvPr id="26" name="组 18">
            <a:extLst>
              <a:ext uri="{FF2B5EF4-FFF2-40B4-BE49-F238E27FC236}">
                <a16:creationId xmlns:a16="http://schemas.microsoft.com/office/drawing/2014/main" id="{A1EC97C9-6276-48E0-B434-DAC624816BC5}"/>
              </a:ext>
            </a:extLst>
          </p:cNvPr>
          <p:cNvGrpSpPr/>
          <p:nvPr/>
        </p:nvGrpSpPr>
        <p:grpSpPr>
          <a:xfrm>
            <a:off x="8589167" y="1383416"/>
            <a:ext cx="761326" cy="180000"/>
            <a:chOff x="9950219" y="2535194"/>
            <a:chExt cx="761326" cy="180000"/>
          </a:xfrm>
        </p:grpSpPr>
        <p:sp>
          <p:nvSpPr>
            <p:cNvPr id="27" name="椭圆 26">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F67C3578-12FC-4BAB-899F-89ADD9A0455F}"/>
              </a:ext>
            </a:extLst>
          </p:cNvPr>
          <p:cNvSpPr/>
          <p:nvPr/>
        </p:nvSpPr>
        <p:spPr>
          <a:xfrm>
            <a:off x="6176554" y="1724456"/>
            <a:ext cx="5586547" cy="4029693"/>
          </a:xfrm>
          <a:prstGeom prst="rect">
            <a:avLst/>
          </a:prstGeom>
        </p:spPr>
        <p:txBody>
          <a:bodyPr wrap="square">
            <a:spAutoFit/>
          </a:bodyPr>
          <a:lstStyle/>
          <a:p>
            <a:pPr algn="just">
              <a:lnSpc>
                <a:spcPct val="135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这种理论的核心观点是国家的发展要以必要的</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秩序</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为基础和前提，而现代化过程中产生的</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社会动员</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，不断向政治系统提出大量的要求，这使发展中国家的国家建设和秩序遭到了极大的挑战。因此它把研究重点放在政府对人们提出的要求做出</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反应</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的能力，以及如何</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限制</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大众对政治系统提出过多的要求。 </a:t>
            </a:r>
            <a:endParaRPr lang="en-US" altLang="zh-CN"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pic>
        <p:nvPicPr>
          <p:cNvPr id="31" name="图片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5525" y="6086330"/>
            <a:ext cx="2206708" cy="651600"/>
          </a:xfrm>
          <a:prstGeom prst="rect">
            <a:avLst/>
          </a:prstGeom>
        </p:spPr>
      </p:pic>
    </p:spTree>
    <p:extLst>
      <p:ext uri="{BB962C8B-B14F-4D97-AF65-F5344CB8AC3E}">
        <p14:creationId xmlns:p14="http://schemas.microsoft.com/office/powerpoint/2010/main" val="222832593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3A28E99-5CD8-4717-8F31-9A9881B246E9}"/>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7194"/>
          </a:xfrm>
          <a:prstGeom prst="rect">
            <a:avLst/>
          </a:prstGeom>
          <a:solidFill>
            <a:schemeClr val="accent1"/>
          </a:solidFill>
          <a:ln>
            <a:noFill/>
          </a:ln>
        </p:spPr>
      </p:pic>
      <p:sp>
        <p:nvSpPr>
          <p:cNvPr id="53" name="矩形 52">
            <a:extLst>
              <a:ext uri="{FF2B5EF4-FFF2-40B4-BE49-F238E27FC236}">
                <a16:creationId xmlns:a16="http://schemas.microsoft.com/office/drawing/2014/main" id="{3487061E-4FB1-48C2-A190-D3ACE051481C}"/>
              </a:ext>
            </a:extLst>
          </p:cNvPr>
          <p:cNvSpPr/>
          <p:nvPr/>
        </p:nvSpPr>
        <p:spPr>
          <a:xfrm>
            <a:off x="1181100" y="1"/>
            <a:ext cx="997458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49" name="图片 48">
            <a:extLst>
              <a:ext uri="{FF2B5EF4-FFF2-40B4-BE49-F238E27FC236}">
                <a16:creationId xmlns:a16="http://schemas.microsoft.com/office/drawing/2014/main" id="{5C854D3B-A734-4195-8976-C52500BE8663}"/>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8944917" y="3854801"/>
            <a:ext cx="3247082" cy="2993254"/>
          </a:xfrm>
          <a:prstGeom prst="rect">
            <a:avLst/>
          </a:prstGeom>
        </p:spPr>
      </p:pic>
      <p:sp>
        <p:nvSpPr>
          <p:cNvPr id="50" name="文本框 49">
            <a:extLst>
              <a:ext uri="{FF2B5EF4-FFF2-40B4-BE49-F238E27FC236}">
                <a16:creationId xmlns:a16="http://schemas.microsoft.com/office/drawing/2014/main" id="{A136065B-62C5-4F2D-B448-E74A91F69D20}"/>
              </a:ext>
            </a:extLst>
          </p:cNvPr>
          <p:cNvSpPr txBox="1"/>
          <p:nvPr/>
        </p:nvSpPr>
        <p:spPr>
          <a:xfrm>
            <a:off x="4900443" y="6220586"/>
            <a:ext cx="2391114" cy="338554"/>
          </a:xfrm>
          <a:prstGeom prst="rect">
            <a:avLst/>
          </a:prstGeom>
          <a:noFill/>
        </p:spPr>
        <p:txBody>
          <a:bodyPr wrap="square" rtlCol="0">
            <a:spAutoFit/>
          </a:bodyPr>
          <a:lstStyle/>
          <a:p>
            <a:pPr algn="dist"/>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9" name="圆角矩形 13">
            <a:extLst>
              <a:ext uri="{FF2B5EF4-FFF2-40B4-BE49-F238E27FC236}">
                <a16:creationId xmlns:a16="http://schemas.microsoft.com/office/drawing/2014/main" id="{4AC12B96-AE25-4F3D-BDC8-8CBC7FE71604}"/>
              </a:ext>
            </a:extLst>
          </p:cNvPr>
          <p:cNvSpPr/>
          <p:nvPr/>
        </p:nvSpPr>
        <p:spPr>
          <a:xfrm>
            <a:off x="4177339" y="335166"/>
            <a:ext cx="38373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二、西方政治发展理论</a:t>
            </a:r>
          </a:p>
        </p:txBody>
      </p:sp>
      <p:grpSp>
        <p:nvGrpSpPr>
          <p:cNvPr id="54" name="组 18">
            <a:extLst>
              <a:ext uri="{FF2B5EF4-FFF2-40B4-BE49-F238E27FC236}">
                <a16:creationId xmlns:a16="http://schemas.microsoft.com/office/drawing/2014/main" id="{A1EC97C9-6276-48E0-B434-DAC624816BC5}"/>
              </a:ext>
            </a:extLst>
          </p:cNvPr>
          <p:cNvGrpSpPr/>
          <p:nvPr/>
        </p:nvGrpSpPr>
        <p:grpSpPr>
          <a:xfrm>
            <a:off x="5715336" y="1026295"/>
            <a:ext cx="761326" cy="180000"/>
            <a:chOff x="9950219" y="2535194"/>
            <a:chExt cx="761326" cy="180000"/>
          </a:xfrm>
        </p:grpSpPr>
        <p:sp>
          <p:nvSpPr>
            <p:cNvPr id="55" name="椭圆 54">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69337316-7D21-7A9B-1A8E-0DBF1446741B}"/>
              </a:ext>
            </a:extLst>
          </p:cNvPr>
          <p:cNvSpPr txBox="1"/>
          <p:nvPr/>
        </p:nvSpPr>
        <p:spPr>
          <a:xfrm>
            <a:off x="1507318" y="1559642"/>
            <a:ext cx="9357361" cy="3432350"/>
          </a:xfrm>
          <a:prstGeom prst="rect">
            <a:avLst/>
          </a:prstGeom>
          <a:noFill/>
        </p:spPr>
        <p:txBody>
          <a:bodyPr wrap="square">
            <a:spAutoFit/>
          </a:bodyPr>
          <a:lstStyle/>
          <a:p>
            <a:pPr>
              <a:lnSpc>
                <a:spcPct val="150000"/>
              </a:lnSpc>
              <a:spcAft>
                <a:spcPts val="847"/>
              </a:spcAft>
            </a:pPr>
            <a:r>
              <a:rPr lang="zh-CN" altLang="en-US" sz="2400" kern="100" dirty="0">
                <a:latin typeface="+mn-ea"/>
                <a:cs typeface="Times New Roman" panose="02020603050405020304" pitchFamily="18" charset="0"/>
              </a:rPr>
              <a:t>第三阶段，即</a:t>
            </a:r>
            <a:r>
              <a:rPr lang="en-US" altLang="zh-CN" sz="2400" kern="100" dirty="0">
                <a:latin typeface="+mn-ea"/>
                <a:cs typeface="Times New Roman" panose="02020603050405020304" pitchFamily="18" charset="0"/>
              </a:rPr>
              <a:t>20</a:t>
            </a:r>
            <a:r>
              <a:rPr lang="zh-CN" altLang="en-US" sz="2400" kern="100" dirty="0">
                <a:latin typeface="+mn-ea"/>
                <a:cs typeface="Times New Roman" panose="02020603050405020304" pitchFamily="18" charset="0"/>
              </a:rPr>
              <a:t>世纪</a:t>
            </a:r>
            <a:r>
              <a:rPr lang="en-US" altLang="zh-CN" sz="2400" kern="100" dirty="0">
                <a:latin typeface="+mn-ea"/>
                <a:cs typeface="Times New Roman" panose="02020603050405020304" pitchFamily="18" charset="0"/>
              </a:rPr>
              <a:t>70</a:t>
            </a:r>
            <a:r>
              <a:rPr lang="zh-CN" altLang="en-US" sz="2400" kern="100" dirty="0">
                <a:latin typeface="+mn-ea"/>
                <a:cs typeface="Times New Roman" panose="02020603050405020304" pitchFamily="18" charset="0"/>
              </a:rPr>
              <a:t>年代至今。这主要表现为</a:t>
            </a:r>
            <a:r>
              <a:rPr lang="zh-CN" altLang="en-US" sz="2400" b="1" kern="100" dirty="0">
                <a:solidFill>
                  <a:srgbClr val="0070C0"/>
                </a:solidFill>
                <a:latin typeface="+mn-ea"/>
                <a:cs typeface="Times New Roman" panose="02020603050405020304" pitchFamily="18" charset="0"/>
              </a:rPr>
              <a:t>依附论</a:t>
            </a:r>
            <a:r>
              <a:rPr lang="zh-CN" altLang="en-US" sz="2400" kern="100" dirty="0">
                <a:latin typeface="+mn-ea"/>
                <a:cs typeface="Times New Roman" panose="02020603050405020304" pitchFamily="18" charset="0"/>
              </a:rPr>
              <a:t>的兴起。</a:t>
            </a:r>
          </a:p>
          <a:p>
            <a:pPr indent="864843">
              <a:lnSpc>
                <a:spcPct val="150000"/>
              </a:lnSpc>
              <a:spcAft>
                <a:spcPts val="847"/>
              </a:spcAft>
            </a:pP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对现代化和秩序学派的批判导致</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发展主义</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范式于</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70</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年代初明显衰落。而与此同时，依附论开始被人们广为接受。依附论的出现，给国际学术界注入了一股新的活力，使资本主义世界的自由主义主流学派占统治地位的时代一去不复返。它又可分为</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不发达的发展</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理论和</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历史</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新马克思主义</a:t>
            </a:r>
            <a:r>
              <a:rPr lang="en-US" altLang="zh-CN" sz="24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b="1" kern="100" dirty="0">
                <a:latin typeface="KaiTi" panose="02010609060101010101" pitchFamily="49" charset="-122"/>
                <a:ea typeface="KaiTi" panose="02010609060101010101" pitchFamily="49" charset="-122"/>
                <a:cs typeface="Times New Roman" panose="02020603050405020304" pitchFamily="18" charset="0"/>
              </a:rPr>
              <a:t>等几种。</a:t>
            </a:r>
          </a:p>
        </p:txBody>
      </p:sp>
    </p:spTree>
    <p:extLst>
      <p:ext uri="{BB962C8B-B14F-4D97-AF65-F5344CB8AC3E}">
        <p14:creationId xmlns:p14="http://schemas.microsoft.com/office/powerpoint/2010/main" val="26586424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29">
            <a:extLst>
              <a:ext uri="{FF2B5EF4-FFF2-40B4-BE49-F238E27FC236}">
                <a16:creationId xmlns:a16="http://schemas.microsoft.com/office/drawing/2014/main" id="{4F8CD3AC-CEEF-4C16-874F-3C750B46D911}"/>
              </a:ext>
            </a:extLst>
          </p:cNvPr>
          <p:cNvSpPr/>
          <p:nvPr/>
        </p:nvSpPr>
        <p:spPr>
          <a:xfrm>
            <a:off x="8970391" y="1124679"/>
            <a:ext cx="1275733" cy="1275733"/>
          </a:xfrm>
          <a:prstGeom prst="roundRect">
            <a:avLst>
              <a:gd name="adj" fmla="val 15107"/>
            </a:avLst>
          </a:prstGeom>
          <a:noFill/>
          <a:ln w="190500" cap="rnd">
            <a:solidFill>
              <a:schemeClr val="accent3">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p:cNvSpPr/>
          <p:nvPr/>
        </p:nvSpPr>
        <p:spPr>
          <a:xfrm>
            <a:off x="9693448" y="558572"/>
            <a:ext cx="2055988" cy="2055988"/>
          </a:xfrm>
          <a:prstGeom prst="roundRect">
            <a:avLst>
              <a:gd name="adj" fmla="val 15107"/>
            </a:avLst>
          </a:prstGeom>
          <a:noFill/>
          <a:ln w="190500" cap="rnd">
            <a:solidFill>
              <a:schemeClr val="accent1">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0" y="5470866"/>
            <a:ext cx="12192000" cy="1387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22" name="矩形 21"/>
          <p:cNvSpPr/>
          <p:nvPr/>
        </p:nvSpPr>
        <p:spPr>
          <a:xfrm>
            <a:off x="542422" y="1327094"/>
            <a:ext cx="5631885" cy="1338315"/>
          </a:xfrm>
          <a:prstGeom prst="rect">
            <a:avLst/>
          </a:prstGeom>
        </p:spPr>
        <p:txBody>
          <a:bodyPr wrap="square">
            <a:spAutoFit/>
          </a:bodyPr>
          <a:lstStyle/>
          <a:p>
            <a:pPr algn="just">
              <a:lnSpc>
                <a:spcPct val="14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不发达的发展</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理论源于新马克思主义经济学家保罗．巴伦（</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Paul Baran)1957</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年发表的</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增长的政治经济学</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一书。</a:t>
            </a:r>
          </a:p>
        </p:txBody>
      </p:sp>
      <p:sp>
        <p:nvSpPr>
          <p:cNvPr id="26" name="矩形 25"/>
          <p:cNvSpPr/>
          <p:nvPr/>
        </p:nvSpPr>
        <p:spPr>
          <a:xfrm>
            <a:off x="440739" y="2752649"/>
            <a:ext cx="5877562" cy="2630977"/>
          </a:xfrm>
          <a:prstGeom prst="rect">
            <a:avLst/>
          </a:prstGeom>
        </p:spPr>
        <p:txBody>
          <a:bodyPr wrap="square">
            <a:spAutoFit/>
          </a:bodyPr>
          <a:lstStyle/>
          <a:p>
            <a:pPr indent="457200" algn="just">
              <a:lnSpc>
                <a:spcPct val="140000"/>
              </a:lnSpc>
            </a:pP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该理论认为，在宗主</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卫星（或中心</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外围） 国际格局下，第三世界国家的发展受到依附性地位的制约，不可能取得真正的自主发展，只能是不发达的发展，即</a:t>
            </a:r>
            <a:r>
              <a:rPr lang="zh-CN" altLang="en-US" sz="2000" b="1" dirty="0">
                <a:solidFill>
                  <a:srgbClr val="0070C0"/>
                </a:solidFill>
                <a:latin typeface="楷体" panose="02010609060101010101" pitchFamily="49" charset="-122"/>
                <a:ea typeface="楷体" panose="02010609060101010101" pitchFamily="49" charset="-122"/>
                <a:cs typeface="Source Han Sans CN Normal" charset="-122"/>
              </a:rPr>
              <a:t>越发展就越不发达</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。不发达国家不能靠发达国家资本、体制和价值观来取得发展，唯有摆脱对发达国家的依赖才能取得发展。</a:t>
            </a:r>
          </a:p>
        </p:txBody>
      </p:sp>
      <p:sp>
        <p:nvSpPr>
          <p:cNvPr id="29" name="文本框 28"/>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1" name="文本占位符 30">
            <a:extLst>
              <a:ext uri="{FF2B5EF4-FFF2-40B4-BE49-F238E27FC236}">
                <a16:creationId xmlns:a16="http://schemas.microsoft.com/office/drawing/2014/main" id="{2D86A5B6-3771-42C8-B6B8-E1EF3B1ADB7C}"/>
              </a:ext>
            </a:extLst>
          </p:cNvPr>
          <p:cNvSpPr>
            <a:spLocks noGrp="1"/>
          </p:cNvSpPr>
          <p:nvPr>
            <p:ph type="body" sz="quarter" idx="10"/>
          </p:nvPr>
        </p:nvSpPr>
        <p:spPr>
          <a:xfrm>
            <a:off x="747876" y="619451"/>
            <a:ext cx="3833093" cy="338554"/>
          </a:xfrm>
        </p:spPr>
        <p:txBody>
          <a:bodyPr/>
          <a:lstStyle/>
          <a:p>
            <a:r>
              <a:rPr lang="zh-CN" altLang="en-US" dirty="0"/>
              <a:t>二、西方政治发展理论</a:t>
            </a:r>
          </a:p>
        </p:txBody>
      </p:sp>
      <p:pic>
        <p:nvPicPr>
          <p:cNvPr id="3074" name="Picture 2">
            <a:extLst>
              <a:ext uri="{FF2B5EF4-FFF2-40B4-BE49-F238E27FC236}">
                <a16:creationId xmlns:a16="http://schemas.microsoft.com/office/drawing/2014/main" id="{031D12D4-257A-081E-B720-8BC567128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315" y="1362341"/>
            <a:ext cx="4682445" cy="46824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278664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29">
            <a:extLst>
              <a:ext uri="{FF2B5EF4-FFF2-40B4-BE49-F238E27FC236}">
                <a16:creationId xmlns:a16="http://schemas.microsoft.com/office/drawing/2014/main" id="{4F8CD3AC-CEEF-4C16-874F-3C750B46D911}"/>
              </a:ext>
            </a:extLst>
          </p:cNvPr>
          <p:cNvSpPr/>
          <p:nvPr/>
        </p:nvSpPr>
        <p:spPr>
          <a:xfrm>
            <a:off x="8970391" y="1124679"/>
            <a:ext cx="1275733" cy="1275733"/>
          </a:xfrm>
          <a:prstGeom prst="roundRect">
            <a:avLst>
              <a:gd name="adj" fmla="val 15107"/>
            </a:avLst>
          </a:prstGeom>
          <a:noFill/>
          <a:ln w="190500" cap="rnd">
            <a:solidFill>
              <a:schemeClr val="accent3">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p:cNvSpPr/>
          <p:nvPr/>
        </p:nvSpPr>
        <p:spPr>
          <a:xfrm>
            <a:off x="9693448" y="558572"/>
            <a:ext cx="2055988" cy="2055988"/>
          </a:xfrm>
          <a:prstGeom prst="roundRect">
            <a:avLst>
              <a:gd name="adj" fmla="val 15107"/>
            </a:avLst>
          </a:prstGeom>
          <a:noFill/>
          <a:ln w="190500" cap="rnd">
            <a:solidFill>
              <a:schemeClr val="accent1">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0" y="5470866"/>
            <a:ext cx="12192000" cy="1387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22" name="矩形 21"/>
          <p:cNvSpPr/>
          <p:nvPr/>
        </p:nvSpPr>
        <p:spPr>
          <a:xfrm>
            <a:off x="542422" y="1327094"/>
            <a:ext cx="5631885" cy="907428"/>
          </a:xfrm>
          <a:prstGeom prst="rect">
            <a:avLst/>
          </a:prstGeom>
        </p:spPr>
        <p:txBody>
          <a:bodyPr wrap="square">
            <a:spAutoFit/>
          </a:bodyPr>
          <a:lstStyle/>
          <a:p>
            <a:pPr algn="just">
              <a:lnSpc>
                <a:spcPct val="140000"/>
              </a:lnSpc>
            </a:pP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20</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世纪</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60</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年代中期以后，</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历史</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新马克思主义</a:t>
            </a:r>
            <a:r>
              <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的观点也开始流行。</a:t>
            </a:r>
          </a:p>
        </p:txBody>
      </p:sp>
      <p:sp>
        <p:nvSpPr>
          <p:cNvPr id="26" name="矩形 25"/>
          <p:cNvSpPr/>
          <p:nvPr/>
        </p:nvSpPr>
        <p:spPr>
          <a:xfrm>
            <a:off x="509546" y="2400412"/>
            <a:ext cx="6508937" cy="3474990"/>
          </a:xfrm>
          <a:prstGeom prst="rect">
            <a:avLst/>
          </a:prstGeom>
        </p:spPr>
        <p:txBody>
          <a:bodyPr wrap="square">
            <a:spAutoFit/>
          </a:bodyPr>
          <a:lstStyle/>
          <a:p>
            <a:pPr indent="457200" algn="just">
              <a:lnSpc>
                <a:spcPct val="140000"/>
              </a:lnSpc>
            </a:pP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卡多佐（</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Fernando H. Cardoso</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）和法莱托（</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Enzo </a:t>
            </a:r>
            <a:r>
              <a:rPr lang="en-US" altLang="zh-CN" sz="2000" b="1" dirty="0" err="1">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Falleto</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）对拉丁美洲的依附和发展问题进行的分析被认为是这种理论的代表。他们认为，</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1945</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Source Han Sans CN Normal" charset="-122"/>
              </a:rPr>
              <a:t>年以来，随着对世界的主宰由英国转为美国，以及跨国公司在世界范围内的扩张，拉丁美洲形成了新的依附。在这种条件下，公共部门、跨国公司和现代资本主义部门结成了一个大的联盟，在这个联盟中，发展中国家的当地企业处于一</a:t>
            </a:r>
            <a:r>
              <a:rPr lang="zh-CN" altLang="en-US" sz="2000" b="1" dirty="0">
                <a:solidFill>
                  <a:schemeClr val="bg1"/>
                </a:solidFill>
                <a:latin typeface="楷体" panose="02010609060101010101" pitchFamily="49" charset="-122"/>
                <a:ea typeface="楷体" panose="02010609060101010101" pitchFamily="49" charset="-122"/>
                <a:cs typeface="Source Han Sans CN Normal" charset="-122"/>
              </a:rPr>
              <a:t>种小伙伴的地位，而这并不是真正的发展。</a:t>
            </a:r>
          </a:p>
        </p:txBody>
      </p:sp>
      <p:sp>
        <p:nvSpPr>
          <p:cNvPr id="29" name="文本框 28"/>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1" name="文本占位符 30">
            <a:extLst>
              <a:ext uri="{FF2B5EF4-FFF2-40B4-BE49-F238E27FC236}">
                <a16:creationId xmlns:a16="http://schemas.microsoft.com/office/drawing/2014/main" id="{2D86A5B6-3771-42C8-B6B8-E1EF3B1ADB7C}"/>
              </a:ext>
            </a:extLst>
          </p:cNvPr>
          <p:cNvSpPr>
            <a:spLocks noGrp="1"/>
          </p:cNvSpPr>
          <p:nvPr>
            <p:ph type="body" sz="quarter" idx="10"/>
          </p:nvPr>
        </p:nvSpPr>
        <p:spPr>
          <a:xfrm>
            <a:off x="747876" y="619451"/>
            <a:ext cx="3833093" cy="338554"/>
          </a:xfrm>
        </p:spPr>
        <p:txBody>
          <a:bodyPr/>
          <a:lstStyle/>
          <a:p>
            <a:r>
              <a:rPr lang="zh-CN" altLang="en-US" dirty="0"/>
              <a:t>二、西方政治发展理论</a:t>
            </a:r>
          </a:p>
        </p:txBody>
      </p:sp>
      <p:pic>
        <p:nvPicPr>
          <p:cNvPr id="5122" name="Picture 2">
            <a:extLst>
              <a:ext uri="{FF2B5EF4-FFF2-40B4-BE49-F238E27FC236}">
                <a16:creationId xmlns:a16="http://schemas.microsoft.com/office/drawing/2014/main" id="{C99E6814-641A-88C8-DEE8-C33DFDB4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0594" y="1429627"/>
            <a:ext cx="4335326" cy="43353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403760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993086" cy="6858000"/>
          </a:xfrm>
          <a:prstGeom prst="rect">
            <a:avLst/>
          </a:prstGeom>
        </p:spPr>
      </p:pic>
      <p:sp>
        <p:nvSpPr>
          <p:cNvPr id="6" name="矩形 5"/>
          <p:cNvSpPr/>
          <p:nvPr/>
        </p:nvSpPr>
        <p:spPr>
          <a:xfrm>
            <a:off x="1" y="0"/>
            <a:ext cx="9993085"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flipH="1">
            <a:off x="-2" y="0"/>
            <a:ext cx="2411997" cy="4686300"/>
          </a:xfrm>
          <a:prstGeom prst="rect">
            <a:avLst/>
          </a:prstGeom>
        </p:spPr>
      </p:pic>
      <p:sp>
        <p:nvSpPr>
          <p:cNvPr id="20" name="文本框 19"/>
          <p:cNvSpPr txBox="1"/>
          <p:nvPr/>
        </p:nvSpPr>
        <p:spPr>
          <a:xfrm>
            <a:off x="777979" y="676540"/>
            <a:ext cx="428017" cy="3333220"/>
          </a:xfrm>
          <a:prstGeom prst="rect">
            <a:avLst/>
          </a:prstGeom>
          <a:noFill/>
        </p:spPr>
        <p:txBody>
          <a:bodyPr wrap="square" rtlCol="0">
            <a:spAutoFit/>
          </a:bodyPr>
          <a:lstStyle/>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大工至善</a:t>
            </a:r>
            <a:endParaRPr kumimoji="1" lang="en-US" altLang="zh-CN" dirty="0">
              <a:solidFill>
                <a:schemeClr val="lt1"/>
              </a:solidFill>
              <a:latin typeface="Source Han Sans CN Medium" charset="-122"/>
              <a:ea typeface="Source Han Sans CN Medium" charset="-122"/>
              <a:cs typeface="Source Han Sans CN Medium" charset="-122"/>
            </a:endParaRPr>
          </a:p>
          <a:p>
            <a:pPr algn="ctr">
              <a:lnSpc>
                <a:spcPct val="130000"/>
              </a:lnSpc>
            </a:pPr>
            <a:r>
              <a:rPr kumimoji="1" lang="en-US" altLang="zh-CN" dirty="0">
                <a:solidFill>
                  <a:schemeClr val="lt1"/>
                </a:solidFill>
                <a:latin typeface="Source Han Sans CN Medium" charset="-122"/>
                <a:ea typeface="Source Han Sans CN Medium" charset="-122"/>
                <a:cs typeface="Source Han Sans CN Medium" charset="-122"/>
              </a:rPr>
              <a:t>·</a:t>
            </a:r>
          </a:p>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大学至真</a:t>
            </a:r>
          </a:p>
        </p:txBody>
      </p:sp>
      <p:sp>
        <p:nvSpPr>
          <p:cNvPr id="24" name="矩形 23"/>
          <p:cNvSpPr/>
          <p:nvPr/>
        </p:nvSpPr>
        <p:spPr>
          <a:xfrm>
            <a:off x="5747657" y="0"/>
            <a:ext cx="64443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13">
            <a:extLst>
              <a:ext uri="{FF2B5EF4-FFF2-40B4-BE49-F238E27FC236}">
                <a16:creationId xmlns:a16="http://schemas.microsoft.com/office/drawing/2014/main" id="{4AC12B96-AE25-4F3D-BDC8-8CBC7FE71604}"/>
              </a:ext>
            </a:extLst>
          </p:cNvPr>
          <p:cNvSpPr/>
          <p:nvPr/>
        </p:nvSpPr>
        <p:spPr>
          <a:xfrm>
            <a:off x="7555669" y="611227"/>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pc="300" dirty="0">
                <a:latin typeface="+mj-ea"/>
                <a:ea typeface="+mj-ea"/>
              </a:rPr>
              <a:t>第三阶段</a:t>
            </a:r>
          </a:p>
        </p:txBody>
      </p:sp>
      <p:grpSp>
        <p:nvGrpSpPr>
          <p:cNvPr id="26" name="组 18">
            <a:extLst>
              <a:ext uri="{FF2B5EF4-FFF2-40B4-BE49-F238E27FC236}">
                <a16:creationId xmlns:a16="http://schemas.microsoft.com/office/drawing/2014/main" id="{A1EC97C9-6276-48E0-B434-DAC624816BC5}"/>
              </a:ext>
            </a:extLst>
          </p:cNvPr>
          <p:cNvGrpSpPr/>
          <p:nvPr/>
        </p:nvGrpSpPr>
        <p:grpSpPr>
          <a:xfrm>
            <a:off x="8589167" y="1383416"/>
            <a:ext cx="761326" cy="180000"/>
            <a:chOff x="9950219" y="2535194"/>
            <a:chExt cx="761326" cy="180000"/>
          </a:xfrm>
        </p:grpSpPr>
        <p:sp>
          <p:nvSpPr>
            <p:cNvPr id="27" name="椭圆 26">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F67C3578-12FC-4BAB-899F-89ADD9A0455F}"/>
              </a:ext>
            </a:extLst>
          </p:cNvPr>
          <p:cNvSpPr/>
          <p:nvPr/>
        </p:nvSpPr>
        <p:spPr>
          <a:xfrm>
            <a:off x="6176554" y="1833603"/>
            <a:ext cx="5586547" cy="3531095"/>
          </a:xfrm>
          <a:prstGeom prst="rect">
            <a:avLst/>
          </a:prstGeom>
        </p:spPr>
        <p:txBody>
          <a:bodyPr wrap="square">
            <a:spAutoFit/>
          </a:bodyPr>
          <a:lstStyle/>
          <a:p>
            <a:pPr algn="just">
              <a:lnSpc>
                <a:spcPct val="135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到目前为止，依附论虽然对发展主义进行了深入的批判，但是它提出的解决问题的办法</a:t>
            </a:r>
            <a:r>
              <a:rPr lang="zh-CN" altLang="en-US" sz="2400" dirty="0">
                <a:solidFill>
                  <a:schemeClr val="tx1">
                    <a:lumMod val="75000"/>
                    <a:lumOff val="25000"/>
                  </a:schemeClr>
                </a:solidFill>
                <a:ea typeface="思源黑体 CN Normal" panose="020B0400000000000000" pitchFamily="34" charset="-122"/>
              </a:rPr>
              <a:t>并</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没有被人们所采用</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。不过，依附论所提出的各种问题，如内部和外部如何相互作用而产生变化，社会结构制约社会生活及社会生活如何改造社会结构等，都是非常重要的。 </a:t>
            </a:r>
            <a:endParaRPr lang="en-US" altLang="zh-CN"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pic>
        <p:nvPicPr>
          <p:cNvPr id="31" name="图片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5525" y="6086330"/>
            <a:ext cx="2206708" cy="651600"/>
          </a:xfrm>
          <a:prstGeom prst="rect">
            <a:avLst/>
          </a:prstGeom>
        </p:spPr>
      </p:pic>
    </p:spTree>
    <p:extLst>
      <p:ext uri="{BB962C8B-B14F-4D97-AF65-F5344CB8AC3E}">
        <p14:creationId xmlns:p14="http://schemas.microsoft.com/office/powerpoint/2010/main" val="208790162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61846" y="806"/>
            <a:ext cx="7730154" cy="6857194"/>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8" name="矩形 7">
            <a:extLst>
              <a:ext uri="{FF2B5EF4-FFF2-40B4-BE49-F238E27FC236}">
                <a16:creationId xmlns:a16="http://schemas.microsoft.com/office/drawing/2014/main" id="{B981DF08-11AD-4617-9E23-125805CB6584}"/>
              </a:ext>
            </a:extLst>
          </p:cNvPr>
          <p:cNvSpPr/>
          <p:nvPr/>
        </p:nvSpPr>
        <p:spPr>
          <a:xfrm>
            <a:off x="463296" y="1764591"/>
            <a:ext cx="4543783" cy="3655744"/>
          </a:xfrm>
          <a:prstGeom prst="rect">
            <a:avLst/>
          </a:prstGeom>
        </p:spPr>
        <p:txBody>
          <a:bodyPr wrap="square">
            <a:spAutoFit/>
          </a:bodyPr>
          <a:lstStyle/>
          <a:p>
            <a:pPr algn="just">
              <a:lnSpc>
                <a:spcPct val="140000"/>
              </a:lnSpc>
            </a:pP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马克思主义从人类社会发展的基本规律把握政治发展，将政治发展看作由社会基本矛盾运动决定的经济社会发展的客观要求。根据当前的理论研究成果，马克思主义政治发展理论主要包括以下四方面内容：</a:t>
            </a:r>
          </a:p>
        </p:txBody>
      </p:sp>
      <p:grpSp>
        <p:nvGrpSpPr>
          <p:cNvPr id="9" name="组 18">
            <a:extLst>
              <a:ext uri="{FF2B5EF4-FFF2-40B4-BE49-F238E27FC236}">
                <a16:creationId xmlns:a16="http://schemas.microsoft.com/office/drawing/2014/main" id="{1C51793F-8DB2-4A88-A689-AC1647705CB1}"/>
              </a:ext>
            </a:extLst>
          </p:cNvPr>
          <p:cNvGrpSpPr/>
          <p:nvPr/>
        </p:nvGrpSpPr>
        <p:grpSpPr>
          <a:xfrm>
            <a:off x="758680" y="1416446"/>
            <a:ext cx="761326" cy="180000"/>
            <a:chOff x="9950219" y="2535194"/>
            <a:chExt cx="761326" cy="180000"/>
          </a:xfrm>
        </p:grpSpPr>
        <p:sp>
          <p:nvSpPr>
            <p:cNvPr id="10" name="椭圆 9">
              <a:extLst>
                <a:ext uri="{FF2B5EF4-FFF2-40B4-BE49-F238E27FC236}">
                  <a16:creationId xmlns:a16="http://schemas.microsoft.com/office/drawing/2014/main" id="{FF82B306-CED5-41D0-9EF6-4287C5EDFA22}"/>
                </a:ext>
              </a:extLst>
            </p:cNvPr>
            <p:cNvSpPr>
              <a:spLocks noChangeAspect="1"/>
            </p:cNvSpPr>
            <p:nvPr/>
          </p:nvSpPr>
          <p:spPr>
            <a:xfrm>
              <a:off x="9950219" y="2535194"/>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527CBE5F-E6DF-4E45-BE7F-AABFBC4D3316}"/>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276EF853-43F6-4EC4-B548-A4C15C3FD84A}"/>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 12"/>
          <p:cNvGrpSpPr/>
          <p:nvPr/>
        </p:nvGrpSpPr>
        <p:grpSpPr>
          <a:xfrm>
            <a:off x="6352355" y="1255985"/>
            <a:ext cx="719528" cy="719528"/>
            <a:chOff x="8484433" y="2215366"/>
            <a:chExt cx="719528" cy="719528"/>
          </a:xfrm>
        </p:grpSpPr>
        <p:sp>
          <p:nvSpPr>
            <p:cNvPr id="14" name="椭圆 13"/>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6" name="组 15"/>
          <p:cNvGrpSpPr/>
          <p:nvPr/>
        </p:nvGrpSpPr>
        <p:grpSpPr>
          <a:xfrm>
            <a:off x="5322827" y="3655382"/>
            <a:ext cx="719528" cy="719528"/>
            <a:chOff x="8490822" y="4206137"/>
            <a:chExt cx="719528" cy="719528"/>
          </a:xfrm>
        </p:grpSpPr>
        <p:sp>
          <p:nvSpPr>
            <p:cNvPr id="17" name="椭圆 16"/>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9" name="组 18"/>
          <p:cNvGrpSpPr/>
          <p:nvPr/>
        </p:nvGrpSpPr>
        <p:grpSpPr>
          <a:xfrm>
            <a:off x="5789883" y="2447919"/>
            <a:ext cx="719528" cy="719528"/>
            <a:chOff x="8493825" y="3174743"/>
            <a:chExt cx="719528" cy="719528"/>
          </a:xfrm>
        </p:grpSpPr>
        <p:sp>
          <p:nvSpPr>
            <p:cNvPr id="20" name="椭圆 19"/>
            <p:cNvSpPr/>
            <p:nvPr/>
          </p:nvSpPr>
          <p:spPr>
            <a:xfrm>
              <a:off x="8493825" y="3174743"/>
              <a:ext cx="719528" cy="719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27" name="矩形 26"/>
          <p:cNvSpPr/>
          <p:nvPr/>
        </p:nvSpPr>
        <p:spPr>
          <a:xfrm>
            <a:off x="7133299" y="1302732"/>
            <a:ext cx="4783742" cy="553357"/>
          </a:xfrm>
          <a:prstGeom prst="rect">
            <a:avLst/>
          </a:prstGeom>
        </p:spPr>
        <p:txBody>
          <a:bodyPr wrap="square">
            <a:spAutoFit/>
          </a:bodyPr>
          <a:lstStyle/>
          <a:p>
            <a:pPr algn="just">
              <a:lnSpc>
                <a:spcPct val="140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经济社会发展决定政治发展。</a:t>
            </a:r>
          </a:p>
        </p:txBody>
      </p:sp>
      <p:sp>
        <p:nvSpPr>
          <p:cNvPr id="28" name="矩形 27"/>
          <p:cNvSpPr/>
          <p:nvPr/>
        </p:nvSpPr>
        <p:spPr>
          <a:xfrm>
            <a:off x="6552108" y="2496643"/>
            <a:ext cx="4907041" cy="553357"/>
          </a:xfrm>
          <a:prstGeom prst="rect">
            <a:avLst/>
          </a:prstGeom>
        </p:spPr>
        <p:txBody>
          <a:bodyPr wrap="square">
            <a:spAutoFit/>
          </a:bodyPr>
          <a:lstStyle/>
          <a:p>
            <a:pPr algn="just">
              <a:lnSpc>
                <a:spcPct val="140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政治发展为经济社会发展服务。</a:t>
            </a:r>
          </a:p>
        </p:txBody>
      </p:sp>
      <p:sp>
        <p:nvSpPr>
          <p:cNvPr id="29" name="矩形 28"/>
          <p:cNvSpPr/>
          <p:nvPr/>
        </p:nvSpPr>
        <p:spPr>
          <a:xfrm>
            <a:off x="6080353" y="3690554"/>
            <a:ext cx="5454691" cy="553357"/>
          </a:xfrm>
          <a:prstGeom prst="rect">
            <a:avLst/>
          </a:prstGeom>
        </p:spPr>
        <p:txBody>
          <a:bodyPr wrap="square">
            <a:spAutoFit/>
          </a:bodyPr>
          <a:lstStyle/>
          <a:p>
            <a:pPr algn="just">
              <a:lnSpc>
                <a:spcPct val="140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政治发展的核心问题是国家政权问题。</a:t>
            </a:r>
          </a:p>
        </p:txBody>
      </p:sp>
      <p:pic>
        <p:nvPicPr>
          <p:cNvPr id="30" name="图片 29"/>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flipH="1">
            <a:off x="9130553" y="3779868"/>
            <a:ext cx="3061447" cy="3100159"/>
          </a:xfrm>
          <a:prstGeom prst="rect">
            <a:avLst/>
          </a:prstGeom>
        </p:spPr>
      </p:pic>
      <p:sp>
        <p:nvSpPr>
          <p:cNvPr id="31" name="文本占位符 30">
            <a:extLst>
              <a:ext uri="{FF2B5EF4-FFF2-40B4-BE49-F238E27FC236}">
                <a16:creationId xmlns:a16="http://schemas.microsoft.com/office/drawing/2014/main" id="{BE041652-64A2-4B1F-B0C6-0ABFF433C58E}"/>
              </a:ext>
            </a:extLst>
          </p:cNvPr>
          <p:cNvSpPr>
            <a:spLocks noGrp="1"/>
          </p:cNvSpPr>
          <p:nvPr>
            <p:ph type="body" sz="quarter" idx="10"/>
          </p:nvPr>
        </p:nvSpPr>
        <p:spPr>
          <a:xfrm>
            <a:off x="758680" y="578101"/>
            <a:ext cx="3833093" cy="338554"/>
          </a:xfrm>
        </p:spPr>
        <p:txBody>
          <a:bodyPr/>
          <a:lstStyle/>
          <a:p>
            <a:r>
              <a:rPr lang="zh-CN" altLang="en-US" dirty="0"/>
              <a:t>三、马克思主义政治发展理论</a:t>
            </a:r>
          </a:p>
        </p:txBody>
      </p:sp>
      <p:grpSp>
        <p:nvGrpSpPr>
          <p:cNvPr id="4" name="组 12">
            <a:extLst>
              <a:ext uri="{FF2B5EF4-FFF2-40B4-BE49-F238E27FC236}">
                <a16:creationId xmlns:a16="http://schemas.microsoft.com/office/drawing/2014/main" id="{A4A22047-BA21-16DA-B2A7-AE9AD3043CA1}"/>
              </a:ext>
            </a:extLst>
          </p:cNvPr>
          <p:cNvGrpSpPr/>
          <p:nvPr/>
        </p:nvGrpSpPr>
        <p:grpSpPr>
          <a:xfrm>
            <a:off x="4782088" y="4896927"/>
            <a:ext cx="719528" cy="719528"/>
            <a:chOff x="8484433" y="2215366"/>
            <a:chExt cx="719528" cy="719528"/>
          </a:xfrm>
        </p:grpSpPr>
        <p:sp>
          <p:nvSpPr>
            <p:cNvPr id="5" name="椭圆 4">
              <a:extLst>
                <a:ext uri="{FF2B5EF4-FFF2-40B4-BE49-F238E27FC236}">
                  <a16:creationId xmlns:a16="http://schemas.microsoft.com/office/drawing/2014/main" id="{D97499FA-FA77-47E7-C12B-3D1B3B649560}"/>
                </a:ext>
              </a:extLst>
            </p:cNvPr>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rudder_739">
              <a:extLst>
                <a:ext uri="{FF2B5EF4-FFF2-40B4-BE49-F238E27FC236}">
                  <a16:creationId xmlns:a16="http://schemas.microsoft.com/office/drawing/2014/main" id="{93EC1C18-9E0C-399A-53DB-839CD512852F}"/>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23" name="矩形 22">
            <a:extLst>
              <a:ext uri="{FF2B5EF4-FFF2-40B4-BE49-F238E27FC236}">
                <a16:creationId xmlns:a16="http://schemas.microsoft.com/office/drawing/2014/main" id="{1DA58AAD-E340-0EE6-C980-C3FC7E22EDDF}"/>
              </a:ext>
            </a:extLst>
          </p:cNvPr>
          <p:cNvSpPr/>
          <p:nvPr/>
        </p:nvSpPr>
        <p:spPr>
          <a:xfrm>
            <a:off x="5517054" y="4752209"/>
            <a:ext cx="5852803" cy="1070421"/>
          </a:xfrm>
          <a:prstGeom prst="rect">
            <a:avLst/>
          </a:prstGeom>
        </p:spPr>
        <p:txBody>
          <a:bodyPr wrap="square">
            <a:spAutoFit/>
          </a:bodyPr>
          <a:lstStyle/>
          <a:p>
            <a:pPr algn="just">
              <a:lnSpc>
                <a:spcPct val="140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社会一历史一文化等条件影响政治发展的方式与途径。</a:t>
            </a:r>
          </a:p>
        </p:txBody>
      </p:sp>
    </p:spTree>
    <p:extLst>
      <p:ext uri="{BB962C8B-B14F-4D97-AF65-F5344CB8AC3E}">
        <p14:creationId xmlns:p14="http://schemas.microsoft.com/office/powerpoint/2010/main" val="39661675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9086"/>
          <a:stretch/>
        </p:blipFill>
        <p:spPr>
          <a:xfrm>
            <a:off x="0" y="1449389"/>
            <a:ext cx="9054607" cy="5408612"/>
          </a:xfrm>
          <a:prstGeom prst="rect">
            <a:avLst/>
          </a:prstGeom>
          <a:noFill/>
          <a:ln>
            <a:noFill/>
          </a:ln>
        </p:spPr>
      </p:pic>
      <p:sp>
        <p:nvSpPr>
          <p:cNvPr id="4" name="矩形 3"/>
          <p:cNvSpPr/>
          <p:nvPr/>
        </p:nvSpPr>
        <p:spPr>
          <a:xfrm>
            <a:off x="1" y="0"/>
            <a:ext cx="12191999"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endParaRPr>
          </a:p>
        </p:txBody>
      </p:sp>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45007" y="4073500"/>
            <a:ext cx="6146992" cy="2784500"/>
          </a:xfrm>
          <a:prstGeom prst="rect">
            <a:avLst/>
          </a:prstGeom>
        </p:spPr>
      </p:pic>
      <p:sp>
        <p:nvSpPr>
          <p:cNvPr id="11" name="矩形 10"/>
          <p:cNvSpPr/>
          <p:nvPr/>
        </p:nvSpPr>
        <p:spPr>
          <a:xfrm>
            <a:off x="6444091" y="291241"/>
            <a:ext cx="615553" cy="3862454"/>
          </a:xfrm>
          <a:prstGeom prst="rect">
            <a:avLst/>
          </a:prstGeom>
        </p:spPr>
        <p:txBody>
          <a:bodyPr vert="eaVert" wrap="square" anchor="b">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第一节 政治发展的</a:t>
            </a:r>
            <a:endParaRPr lang="en-US" altLang="zh-CN"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12" name="矩形 11"/>
          <p:cNvSpPr/>
          <p:nvPr/>
        </p:nvSpPr>
        <p:spPr>
          <a:xfrm>
            <a:off x="8034672" y="253843"/>
            <a:ext cx="615553" cy="3788624"/>
          </a:xfrm>
          <a:prstGeom prst="rect">
            <a:avLst/>
          </a:prstGeom>
        </p:spPr>
        <p:txBody>
          <a:bodyPr vert="eaVert" wrap="square">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第二节 政治发展的</a:t>
            </a:r>
          </a:p>
        </p:txBody>
      </p:sp>
      <p:sp>
        <p:nvSpPr>
          <p:cNvPr id="14" name="矩形 13"/>
          <p:cNvSpPr/>
          <p:nvPr/>
        </p:nvSpPr>
        <p:spPr>
          <a:xfrm>
            <a:off x="8692017" y="2339331"/>
            <a:ext cx="615553" cy="3271398"/>
          </a:xfrm>
          <a:prstGeom prst="rect">
            <a:avLst/>
          </a:prstGeom>
        </p:spPr>
        <p:txBody>
          <a:bodyPr vert="eaVert" wrap="square">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动力与途径</a:t>
            </a:r>
          </a:p>
        </p:txBody>
      </p:sp>
      <p:pic>
        <p:nvPicPr>
          <p:cNvPr id="21" name="图片 20"/>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36042" y="5660850"/>
            <a:ext cx="3413910" cy="1007808"/>
          </a:xfrm>
          <a:prstGeom prst="rect">
            <a:avLst/>
          </a:prstGeom>
        </p:spPr>
      </p:pic>
      <p:sp>
        <p:nvSpPr>
          <p:cNvPr id="22" name="矩形 21"/>
          <p:cNvSpPr/>
          <p:nvPr/>
        </p:nvSpPr>
        <p:spPr>
          <a:xfrm>
            <a:off x="5329223" y="145466"/>
            <a:ext cx="861774" cy="2819877"/>
          </a:xfrm>
          <a:prstGeom prst="rect">
            <a:avLst/>
          </a:prstGeom>
        </p:spPr>
        <p:txBody>
          <a:bodyPr vert="eaVert" wrap="square">
            <a:spAutoFit/>
          </a:bodyPr>
          <a:lstStyle/>
          <a:p>
            <a:pPr algn="just"/>
            <a:r>
              <a:rPr lang="zh-CN" altLang="en-US" sz="44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内容安排</a:t>
            </a:r>
          </a:p>
        </p:txBody>
      </p:sp>
      <p:pic>
        <p:nvPicPr>
          <p:cNvPr id="17" name="图片 16"/>
          <p:cNvPicPr>
            <a:picLocks noChangeAspect="1"/>
          </p:cNvPicPr>
          <p:nvPr/>
        </p:nvPicPr>
        <p:blipFill>
          <a:blip r:embed="rId7">
            <a:extLst>
              <a:ext uri="{28A0092B-C50C-407E-A947-70E740481C1C}">
                <a14:useLocalDpi xmlns:a14="http://schemas.microsoft.com/office/drawing/2010/main"/>
              </a:ext>
            </a:extLst>
          </a:blip>
          <a:stretch>
            <a:fillRect/>
          </a:stretch>
        </p:blipFill>
        <p:spPr>
          <a:xfrm flipH="1">
            <a:off x="-224479" y="400994"/>
            <a:ext cx="4021461" cy="2819878"/>
          </a:xfrm>
          <a:prstGeom prst="rect">
            <a:avLst/>
          </a:prstGeom>
          <a:effectLst/>
        </p:spPr>
      </p:pic>
      <p:sp>
        <p:nvSpPr>
          <p:cNvPr id="5" name="文本框 4">
            <a:extLst>
              <a:ext uri="{FF2B5EF4-FFF2-40B4-BE49-F238E27FC236}">
                <a16:creationId xmlns:a16="http://schemas.microsoft.com/office/drawing/2014/main" id="{0E0A62AD-2546-EE92-9051-077DC17C735C}"/>
              </a:ext>
            </a:extLst>
          </p:cNvPr>
          <p:cNvSpPr txBox="1"/>
          <p:nvPr/>
        </p:nvSpPr>
        <p:spPr>
          <a:xfrm>
            <a:off x="7039165" y="2286801"/>
            <a:ext cx="684073" cy="2246769"/>
          </a:xfrm>
          <a:prstGeom prst="rect">
            <a:avLst/>
          </a:prstGeom>
          <a:noFill/>
        </p:spPr>
        <p:txBody>
          <a:bodyPr wrap="square" rtlCol="0">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含义与理论</a:t>
            </a:r>
          </a:p>
        </p:txBody>
      </p:sp>
      <p:sp>
        <p:nvSpPr>
          <p:cNvPr id="10" name="矩形 9">
            <a:extLst>
              <a:ext uri="{FF2B5EF4-FFF2-40B4-BE49-F238E27FC236}">
                <a16:creationId xmlns:a16="http://schemas.microsoft.com/office/drawing/2014/main" id="{519E3C2A-FFC2-95CD-0088-0B040E4FD4CA}"/>
              </a:ext>
            </a:extLst>
          </p:cNvPr>
          <p:cNvSpPr/>
          <p:nvPr/>
        </p:nvSpPr>
        <p:spPr>
          <a:xfrm>
            <a:off x="9317477" y="249660"/>
            <a:ext cx="1046440" cy="5869786"/>
          </a:xfrm>
          <a:prstGeom prst="rect">
            <a:avLst/>
          </a:prstGeom>
        </p:spPr>
        <p:txBody>
          <a:bodyPr vert="eaVert" wrap="square">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第三节 中国特色社会主义</a:t>
            </a:r>
          </a:p>
          <a:p>
            <a:pPr algn="just"/>
            <a:endPar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13" name="文本框 12">
            <a:extLst>
              <a:ext uri="{FF2B5EF4-FFF2-40B4-BE49-F238E27FC236}">
                <a16:creationId xmlns:a16="http://schemas.microsoft.com/office/drawing/2014/main" id="{088D3DFF-9FE1-376B-DCC7-6124258B0BDB}"/>
              </a:ext>
            </a:extLst>
          </p:cNvPr>
          <p:cNvSpPr txBox="1"/>
          <p:nvPr/>
        </p:nvSpPr>
        <p:spPr>
          <a:xfrm>
            <a:off x="10395681" y="2291202"/>
            <a:ext cx="684073" cy="2677656"/>
          </a:xfrm>
          <a:prstGeom prst="rect">
            <a:avLst/>
          </a:prstGeom>
          <a:noFill/>
        </p:spPr>
        <p:txBody>
          <a:bodyPr wrap="square" rtlCol="0">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政治发展道路</a:t>
            </a:r>
          </a:p>
        </p:txBody>
      </p:sp>
    </p:spTree>
    <p:extLst>
      <p:ext uri="{BB962C8B-B14F-4D97-AF65-F5344CB8AC3E}">
        <p14:creationId xmlns:p14="http://schemas.microsoft.com/office/powerpoint/2010/main" val="21514334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4114800"/>
          </a:xfrm>
          <a:prstGeom prst="rect">
            <a:avLst/>
          </a:prstGeom>
        </p:spPr>
      </p:pic>
      <p:sp>
        <p:nvSpPr>
          <p:cNvPr id="3" name="矩形 2"/>
          <p:cNvSpPr/>
          <p:nvPr/>
        </p:nvSpPr>
        <p:spPr>
          <a:xfrm>
            <a:off x="0" y="3719945"/>
            <a:ext cx="12192000" cy="3138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0"/>
            <a:ext cx="12192000" cy="3719945"/>
          </a:xfrm>
          <a:prstGeom prst="rect">
            <a:avLst/>
          </a:prstGeom>
          <a:gradFill flip="none" rotWithShape="1">
            <a:gsLst>
              <a:gs pos="29000">
                <a:schemeClr val="accent1">
                  <a:alpha val="4000"/>
                </a:schemeClr>
              </a:gs>
              <a:gs pos="57000">
                <a:schemeClr val="accent1">
                  <a:alpha val="20000"/>
                </a:schemeClr>
              </a:gs>
              <a:gs pos="76000">
                <a:schemeClr val="accent1">
                  <a:alpha val="45000"/>
                </a:schemeClr>
              </a:gs>
              <a:gs pos="100000">
                <a:schemeClr val="accent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802858" y="4139639"/>
            <a:ext cx="4236069"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政治发展的动力</a:t>
            </a:r>
          </a:p>
        </p:txBody>
      </p:sp>
      <p:sp>
        <p:nvSpPr>
          <p:cNvPr id="25" name="矩形 24"/>
          <p:cNvSpPr/>
          <p:nvPr/>
        </p:nvSpPr>
        <p:spPr>
          <a:xfrm>
            <a:off x="4626718" y="4060345"/>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壹</a:t>
            </a:r>
          </a:p>
        </p:txBody>
      </p:sp>
      <p:sp>
        <p:nvSpPr>
          <p:cNvPr id="41" name="矩形 40"/>
          <p:cNvSpPr/>
          <p:nvPr/>
        </p:nvSpPr>
        <p:spPr>
          <a:xfrm>
            <a:off x="770354" y="4250959"/>
            <a:ext cx="3643909" cy="1754326"/>
          </a:xfrm>
          <a:prstGeom prst="rect">
            <a:avLst/>
          </a:prstGeom>
        </p:spPr>
        <p:txBody>
          <a:bodyPr wrap="square">
            <a:spAutoFit/>
          </a:bodyPr>
          <a:lstStyle/>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第二节</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政治发展的</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动力与途径</a:t>
            </a:r>
          </a:p>
        </p:txBody>
      </p:sp>
      <p:cxnSp>
        <p:nvCxnSpPr>
          <p:cNvPr id="42" name="直线连接符 41"/>
          <p:cNvCxnSpPr/>
          <p:nvPr/>
        </p:nvCxnSpPr>
        <p:spPr>
          <a:xfrm>
            <a:off x="4484103" y="4250959"/>
            <a:ext cx="0" cy="1994245"/>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2ACF8AB-E8EC-0032-1DAB-79D160C6B0F1}"/>
              </a:ext>
            </a:extLst>
          </p:cNvPr>
          <p:cNvSpPr/>
          <p:nvPr/>
        </p:nvSpPr>
        <p:spPr>
          <a:xfrm>
            <a:off x="4626718" y="4894138"/>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贰</a:t>
            </a:r>
          </a:p>
        </p:txBody>
      </p:sp>
      <p:sp>
        <p:nvSpPr>
          <p:cNvPr id="8" name="矩形 7">
            <a:extLst>
              <a:ext uri="{FF2B5EF4-FFF2-40B4-BE49-F238E27FC236}">
                <a16:creationId xmlns:a16="http://schemas.microsoft.com/office/drawing/2014/main" id="{408512DC-2F78-BD2F-B687-80BEE6C75585}"/>
              </a:ext>
            </a:extLst>
          </p:cNvPr>
          <p:cNvSpPr/>
          <p:nvPr/>
        </p:nvSpPr>
        <p:spPr>
          <a:xfrm>
            <a:off x="5802857" y="4981774"/>
            <a:ext cx="4236069"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政治发展的途径</a:t>
            </a:r>
          </a:p>
        </p:txBody>
      </p:sp>
      <p:sp>
        <p:nvSpPr>
          <p:cNvPr id="10" name="矩形 9">
            <a:extLst>
              <a:ext uri="{FF2B5EF4-FFF2-40B4-BE49-F238E27FC236}">
                <a16:creationId xmlns:a16="http://schemas.microsoft.com/office/drawing/2014/main" id="{F2E08C3E-815B-76DC-845D-5162A3157E96}"/>
              </a:ext>
            </a:extLst>
          </p:cNvPr>
          <p:cNvSpPr/>
          <p:nvPr/>
        </p:nvSpPr>
        <p:spPr>
          <a:xfrm>
            <a:off x="4626718" y="5762353"/>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叁</a:t>
            </a:r>
          </a:p>
        </p:txBody>
      </p:sp>
      <p:sp>
        <p:nvSpPr>
          <p:cNvPr id="11" name="矩形 10">
            <a:extLst>
              <a:ext uri="{FF2B5EF4-FFF2-40B4-BE49-F238E27FC236}">
                <a16:creationId xmlns:a16="http://schemas.microsoft.com/office/drawing/2014/main" id="{A0D38F91-83AD-2C10-7406-3035B3A51F47}"/>
              </a:ext>
            </a:extLst>
          </p:cNvPr>
          <p:cNvSpPr/>
          <p:nvPr/>
        </p:nvSpPr>
        <p:spPr>
          <a:xfrm>
            <a:off x="5802856" y="5807778"/>
            <a:ext cx="4236069"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政治发展与政治稳定</a:t>
            </a:r>
          </a:p>
        </p:txBody>
      </p:sp>
    </p:spTree>
    <p:extLst>
      <p:ext uri="{BB962C8B-B14F-4D97-AF65-F5344CB8AC3E}">
        <p14:creationId xmlns:p14="http://schemas.microsoft.com/office/powerpoint/2010/main" val="4252038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8D1C8262-00DE-444A-A633-CDADC8E81E29}"/>
              </a:ext>
            </a:extLst>
          </p:cNvPr>
          <p:cNvSpPr txBox="1"/>
          <p:nvPr/>
        </p:nvSpPr>
        <p:spPr>
          <a:xfrm rot="19201116">
            <a:off x="5324825" y="3332058"/>
            <a:ext cx="2435330" cy="1677663"/>
          </a:xfrm>
          <a:prstGeom prst="rect">
            <a:avLst/>
          </a:prstGeom>
          <a:noFill/>
        </p:spPr>
        <p:txBody>
          <a:bodyPr wrap="square" rtlCol="0">
            <a:prstTxWarp prst="textArchDown">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6" name="TextBox 9">
            <a:extLst>
              <a:ext uri="{FF2B5EF4-FFF2-40B4-BE49-F238E27FC236}">
                <a16:creationId xmlns:a16="http://schemas.microsoft.com/office/drawing/2014/main" id="{1615CAC9-F8FC-4249-A8B8-1A357E14AD43}"/>
              </a:ext>
            </a:extLst>
          </p:cNvPr>
          <p:cNvSpPr txBox="1"/>
          <p:nvPr/>
        </p:nvSpPr>
        <p:spPr>
          <a:xfrm rot="3482511">
            <a:off x="5458948" y="2457201"/>
            <a:ext cx="2435330" cy="1677663"/>
          </a:xfrm>
          <a:prstGeom prst="rect">
            <a:avLst/>
          </a:prstGeom>
          <a:noFill/>
        </p:spPr>
        <p:txBody>
          <a:bodyPr wrap="square" rtlCol="0">
            <a:prstTxWarp prst="textArchUp">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7" name="TextBox 10">
            <a:extLst>
              <a:ext uri="{FF2B5EF4-FFF2-40B4-BE49-F238E27FC236}">
                <a16:creationId xmlns:a16="http://schemas.microsoft.com/office/drawing/2014/main" id="{C222FD91-DC8D-4393-BA18-007C2C194827}"/>
              </a:ext>
            </a:extLst>
          </p:cNvPr>
          <p:cNvSpPr txBox="1"/>
          <p:nvPr/>
        </p:nvSpPr>
        <p:spPr>
          <a:xfrm rot="3076439">
            <a:off x="4311072" y="3204251"/>
            <a:ext cx="2435330" cy="1677663"/>
          </a:xfrm>
          <a:prstGeom prst="rect">
            <a:avLst/>
          </a:prstGeom>
          <a:noFill/>
        </p:spPr>
        <p:txBody>
          <a:bodyPr wrap="square" rtlCol="0">
            <a:prstTxWarp prst="textArchDown">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8" name="막힌 원호 50">
            <a:extLst>
              <a:ext uri="{FF2B5EF4-FFF2-40B4-BE49-F238E27FC236}">
                <a16:creationId xmlns:a16="http://schemas.microsoft.com/office/drawing/2014/main" id="{266DA431-1BA8-45FE-9BF9-52E4A7E05584}"/>
              </a:ext>
            </a:extLst>
          </p:cNvPr>
          <p:cNvSpPr/>
          <p:nvPr/>
        </p:nvSpPr>
        <p:spPr>
          <a:xfrm rot="10800000">
            <a:off x="4246037" y="1752998"/>
            <a:ext cx="3699924" cy="3699924"/>
          </a:xfrm>
          <a:prstGeom prst="blockArc">
            <a:avLst>
              <a:gd name="adj1" fmla="val 16200218"/>
              <a:gd name="adj2" fmla="val 0"/>
              <a:gd name="adj3" fmla="val 15656"/>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grpSp>
        <p:nvGrpSpPr>
          <p:cNvPr id="9" name="그룹 51">
            <a:extLst>
              <a:ext uri="{FF2B5EF4-FFF2-40B4-BE49-F238E27FC236}">
                <a16:creationId xmlns:a16="http://schemas.microsoft.com/office/drawing/2014/main" id="{5D37B62A-95F3-4287-92AA-4FD1E00FB09C}"/>
              </a:ext>
            </a:extLst>
          </p:cNvPr>
          <p:cNvGrpSpPr/>
          <p:nvPr/>
        </p:nvGrpSpPr>
        <p:grpSpPr>
          <a:xfrm>
            <a:off x="4246037" y="1752998"/>
            <a:ext cx="3699924" cy="3860402"/>
            <a:chOff x="2686171" y="1907592"/>
            <a:chExt cx="3771660" cy="3935248"/>
          </a:xfr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grpSpPr>
        <p:sp>
          <p:nvSpPr>
            <p:cNvPr id="32" name="막힌 원호 53">
              <a:extLst>
                <a:ext uri="{FF2B5EF4-FFF2-40B4-BE49-F238E27FC236}">
                  <a16:creationId xmlns:a16="http://schemas.microsoft.com/office/drawing/2014/main" id="{BDA61164-D897-438A-A192-C063486C33C2}"/>
                </a:ext>
              </a:extLst>
            </p:cNvPr>
            <p:cNvSpPr/>
            <p:nvPr/>
          </p:nvSpPr>
          <p:spPr>
            <a:xfrm rot="5400000">
              <a:off x="2686172" y="1907591"/>
              <a:ext cx="3771658" cy="3771660"/>
            </a:xfrm>
            <a:prstGeom prst="blockArc">
              <a:avLst>
                <a:gd name="adj1" fmla="val 16200218"/>
                <a:gd name="adj2" fmla="val 0"/>
                <a:gd name="adj3" fmla="val 15656"/>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3" name="이등변 삼각형 54">
              <a:extLst>
                <a:ext uri="{FF2B5EF4-FFF2-40B4-BE49-F238E27FC236}">
                  <a16:creationId xmlns:a16="http://schemas.microsoft.com/office/drawing/2014/main" id="{3D1C62CD-3856-4EF6-AA47-1ECDE4780202}"/>
                </a:ext>
              </a:extLst>
            </p:cNvPr>
            <p:cNvSpPr/>
            <p:nvPr/>
          </p:nvSpPr>
          <p:spPr>
            <a:xfrm rot="16200000">
              <a:off x="3839398" y="5106707"/>
              <a:ext cx="928675" cy="5435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latin typeface="Arial" pitchFamily="34" charset="0"/>
                <a:cs typeface="Arial" pitchFamily="34" charset="0"/>
              </a:endParaRPr>
            </a:p>
          </p:txBody>
        </p:sp>
      </p:grpSp>
      <p:grpSp>
        <p:nvGrpSpPr>
          <p:cNvPr id="10" name="그룹 55">
            <a:extLst>
              <a:ext uri="{FF2B5EF4-FFF2-40B4-BE49-F238E27FC236}">
                <a16:creationId xmlns:a16="http://schemas.microsoft.com/office/drawing/2014/main" id="{B007DD28-77DC-4712-AFA5-59DB99A0CCB4}"/>
              </a:ext>
            </a:extLst>
          </p:cNvPr>
          <p:cNvGrpSpPr/>
          <p:nvPr/>
        </p:nvGrpSpPr>
        <p:grpSpPr>
          <a:xfrm>
            <a:off x="4246037" y="1752998"/>
            <a:ext cx="3880820" cy="3699924"/>
            <a:chOff x="2686170" y="1907593"/>
            <a:chExt cx="3956060" cy="3771660"/>
          </a:xfrm>
          <a:gradFill>
            <a:gsLst>
              <a:gs pos="0">
                <a:schemeClr val="bg1">
                  <a:lumMod val="50000"/>
                </a:schemeClr>
              </a:gs>
              <a:gs pos="80000">
                <a:schemeClr val="bg1">
                  <a:lumMod val="75000"/>
                </a:schemeClr>
              </a:gs>
              <a:gs pos="100000">
                <a:schemeClr val="bg1">
                  <a:lumMod val="85000"/>
                </a:schemeClr>
              </a:gs>
            </a:gsLst>
            <a:lin ang="16200000" scaled="0"/>
          </a:gradFill>
        </p:grpSpPr>
        <p:sp>
          <p:nvSpPr>
            <p:cNvPr id="30" name="막힌 원호 56">
              <a:extLst>
                <a:ext uri="{FF2B5EF4-FFF2-40B4-BE49-F238E27FC236}">
                  <a16:creationId xmlns:a16="http://schemas.microsoft.com/office/drawing/2014/main" id="{564F6FDD-3BBA-4E71-9A77-7913AE8A95E4}"/>
                </a:ext>
              </a:extLst>
            </p:cNvPr>
            <p:cNvSpPr/>
            <p:nvPr/>
          </p:nvSpPr>
          <p:spPr>
            <a:xfrm>
              <a:off x="2686170" y="1907593"/>
              <a:ext cx="3771658" cy="3771660"/>
            </a:xfrm>
            <a:prstGeom prst="blockArc">
              <a:avLst>
                <a:gd name="adj1" fmla="val 16200218"/>
                <a:gd name="adj2" fmla="val 0"/>
                <a:gd name="adj3" fmla="val 15656"/>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이등변 삼각형 58">
              <a:extLst>
                <a:ext uri="{FF2B5EF4-FFF2-40B4-BE49-F238E27FC236}">
                  <a16:creationId xmlns:a16="http://schemas.microsoft.com/office/drawing/2014/main" id="{2FB93F1B-3674-4BDF-BF7A-914F13437FFC}"/>
                </a:ext>
              </a:extLst>
            </p:cNvPr>
            <p:cNvSpPr/>
            <p:nvPr/>
          </p:nvSpPr>
          <p:spPr>
            <a:xfrm rot="10800000">
              <a:off x="5713555" y="3789363"/>
              <a:ext cx="928675" cy="54359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grpSp>
        <p:nvGrpSpPr>
          <p:cNvPr id="11" name="그룹 59">
            <a:extLst>
              <a:ext uri="{FF2B5EF4-FFF2-40B4-BE49-F238E27FC236}">
                <a16:creationId xmlns:a16="http://schemas.microsoft.com/office/drawing/2014/main" id="{DA5D4575-9423-4951-A940-4278A1851E0C}"/>
              </a:ext>
            </a:extLst>
          </p:cNvPr>
          <p:cNvGrpSpPr/>
          <p:nvPr/>
        </p:nvGrpSpPr>
        <p:grpSpPr>
          <a:xfrm>
            <a:off x="4246037" y="1593268"/>
            <a:ext cx="3699924" cy="3859655"/>
            <a:chOff x="2686172" y="1744765"/>
            <a:chExt cx="3771660" cy="3934485"/>
          </a:xfr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grpSpPr>
        <p:sp>
          <p:nvSpPr>
            <p:cNvPr id="28" name="막힌 원호 60">
              <a:extLst>
                <a:ext uri="{FF2B5EF4-FFF2-40B4-BE49-F238E27FC236}">
                  <a16:creationId xmlns:a16="http://schemas.microsoft.com/office/drawing/2014/main" id="{5F88E289-0878-4A3F-A15C-E3537706BEBE}"/>
                </a:ext>
              </a:extLst>
            </p:cNvPr>
            <p:cNvSpPr/>
            <p:nvPr/>
          </p:nvSpPr>
          <p:spPr>
            <a:xfrm rot="16200000">
              <a:off x="2686173" y="1907591"/>
              <a:ext cx="3771658" cy="3771660"/>
            </a:xfrm>
            <a:prstGeom prst="blockArc">
              <a:avLst>
                <a:gd name="adj1" fmla="val 16200218"/>
                <a:gd name="adj2" fmla="val 0"/>
                <a:gd name="adj3" fmla="val 15656"/>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9" name="이등변 삼각형 61">
              <a:extLst>
                <a:ext uri="{FF2B5EF4-FFF2-40B4-BE49-F238E27FC236}">
                  <a16:creationId xmlns:a16="http://schemas.microsoft.com/office/drawing/2014/main" id="{1761789F-5D15-40EB-8D9D-C01CA4C30708}"/>
                </a:ext>
              </a:extLst>
            </p:cNvPr>
            <p:cNvSpPr/>
            <p:nvPr/>
          </p:nvSpPr>
          <p:spPr>
            <a:xfrm rot="5400000">
              <a:off x="4369933" y="1937307"/>
              <a:ext cx="928675" cy="54359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sp>
        <p:nvSpPr>
          <p:cNvPr id="12" name="이등변 삼각형 62">
            <a:extLst>
              <a:ext uri="{FF2B5EF4-FFF2-40B4-BE49-F238E27FC236}">
                <a16:creationId xmlns:a16="http://schemas.microsoft.com/office/drawing/2014/main" id="{01AB665B-EBA6-459C-95E3-E641F7BFB366}"/>
              </a:ext>
            </a:extLst>
          </p:cNvPr>
          <p:cNvSpPr/>
          <p:nvPr/>
        </p:nvSpPr>
        <p:spPr>
          <a:xfrm>
            <a:off x="4065143" y="3075069"/>
            <a:ext cx="911012" cy="533251"/>
          </a:xfrm>
          <a:prstGeom prst="triangl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5" name="TextBox 33">
            <a:extLst>
              <a:ext uri="{FF2B5EF4-FFF2-40B4-BE49-F238E27FC236}">
                <a16:creationId xmlns:a16="http://schemas.microsoft.com/office/drawing/2014/main" id="{FF7750E8-2CC2-44B9-8B7E-7B55B6220AA5}"/>
              </a:ext>
            </a:extLst>
          </p:cNvPr>
          <p:cNvSpPr txBox="1"/>
          <p:nvPr/>
        </p:nvSpPr>
        <p:spPr>
          <a:xfrm rot="19206196">
            <a:off x="4492234" y="2252580"/>
            <a:ext cx="2435330" cy="1677663"/>
          </a:xfrm>
          <a:prstGeom prst="rect">
            <a:avLst/>
          </a:prstGeom>
          <a:noFill/>
        </p:spPr>
        <p:txBody>
          <a:bodyPr wrap="square" rtlCol="0">
            <a:prstTxWarp prst="textArchUp">
              <a:avLst/>
            </a:prstTxWarp>
            <a:spAutoFit/>
          </a:bodyPr>
          <a:lstStyle/>
          <a:p>
            <a:pPr algn="ctr"/>
            <a:r>
              <a:rPr lang="zh-CN" altLang="en-US" sz="2400" b="1" dirty="0">
                <a:solidFill>
                  <a:schemeClr val="bg1"/>
                </a:solidFill>
                <a:latin typeface="Arial" pitchFamily="34" charset="0"/>
                <a:cs typeface="Arial" pitchFamily="34" charset="0"/>
              </a:rPr>
              <a:t>根本动力</a:t>
            </a:r>
            <a:endParaRPr lang="ko-KR" altLang="en-US" sz="2400" b="1" dirty="0">
              <a:solidFill>
                <a:schemeClr val="bg1"/>
              </a:solidFill>
              <a:latin typeface="Arial" pitchFamily="34" charset="0"/>
              <a:cs typeface="Arial" pitchFamily="34" charset="0"/>
            </a:endParaRPr>
          </a:p>
        </p:txBody>
      </p:sp>
      <p:sp>
        <p:nvSpPr>
          <p:cNvPr id="17" name="TextBox 35">
            <a:extLst>
              <a:ext uri="{FF2B5EF4-FFF2-40B4-BE49-F238E27FC236}">
                <a16:creationId xmlns:a16="http://schemas.microsoft.com/office/drawing/2014/main" id="{8C39CED0-FC85-4466-A9FF-B93BEDDD0FF8}"/>
              </a:ext>
            </a:extLst>
          </p:cNvPr>
          <p:cNvSpPr txBox="1"/>
          <p:nvPr/>
        </p:nvSpPr>
        <p:spPr>
          <a:xfrm rot="3608261">
            <a:off x="5387504" y="2309425"/>
            <a:ext cx="2435330" cy="1677663"/>
          </a:xfrm>
          <a:prstGeom prst="rect">
            <a:avLst/>
          </a:prstGeom>
          <a:noFill/>
        </p:spPr>
        <p:txBody>
          <a:bodyPr wrap="square" rtlCol="0">
            <a:prstTxWarp prst="textArchUp">
              <a:avLst/>
            </a:prstTxWarp>
            <a:spAutoFit/>
          </a:bodyPr>
          <a:lstStyle/>
          <a:p>
            <a:pPr algn="ctr"/>
            <a:r>
              <a:rPr lang="zh-CN" altLang="en-US" sz="2400" b="1" kern="100" dirty="0">
                <a:latin typeface="Microsoft YaHei" panose="020B0503020204020204" pitchFamily="34" charset="-122"/>
                <a:ea typeface="Microsoft YaHei" panose="020B0503020204020204" pitchFamily="34" charset="-122"/>
                <a:cs typeface="Times New Roman" panose="02020603050405020304" pitchFamily="18" charset="0"/>
              </a:rPr>
              <a:t>直接动力</a:t>
            </a:r>
            <a:endParaRPr lang="ko-KR" altLang="en-US" sz="2400" dirty="0">
              <a:solidFill>
                <a:schemeClr val="bg1"/>
              </a:solidFill>
              <a:latin typeface="Arial" pitchFamily="34" charset="0"/>
              <a:cs typeface="Arial" pitchFamily="34" charset="0"/>
            </a:endParaRPr>
          </a:p>
        </p:txBody>
      </p:sp>
      <p:sp>
        <p:nvSpPr>
          <p:cNvPr id="19" name="TextBox 40">
            <a:extLst>
              <a:ext uri="{FF2B5EF4-FFF2-40B4-BE49-F238E27FC236}">
                <a16:creationId xmlns:a16="http://schemas.microsoft.com/office/drawing/2014/main" id="{4D66B64D-E6A6-42B6-AE5A-33A8C93A7891}"/>
              </a:ext>
            </a:extLst>
          </p:cNvPr>
          <p:cNvSpPr txBox="1"/>
          <p:nvPr/>
        </p:nvSpPr>
        <p:spPr>
          <a:xfrm rot="18900000">
            <a:off x="5334882" y="3382254"/>
            <a:ext cx="2435330" cy="1677663"/>
          </a:xfrm>
          <a:prstGeom prst="rect">
            <a:avLst/>
          </a:prstGeom>
          <a:noFill/>
        </p:spPr>
        <p:txBody>
          <a:bodyPr wrap="square" rtlCol="0">
            <a:prstTxWarp prst="textArchDown">
              <a:avLst/>
            </a:prstTxWarp>
            <a:spAutoFit/>
          </a:bodyPr>
          <a:lstStyle/>
          <a:p>
            <a:pPr algn="ctr"/>
            <a:r>
              <a:rPr lang="zh-CN" altLang="en-US" sz="2400" b="1" dirty="0">
                <a:solidFill>
                  <a:schemeClr val="bg1"/>
                </a:solidFill>
                <a:latin typeface="Arial" pitchFamily="34" charset="0"/>
                <a:cs typeface="Arial" pitchFamily="34" charset="0"/>
              </a:rPr>
              <a:t>外部动力 </a:t>
            </a:r>
            <a:endParaRPr lang="ko-KR" altLang="en-US" sz="2400" b="1" dirty="0">
              <a:solidFill>
                <a:schemeClr val="bg1"/>
              </a:solidFill>
              <a:latin typeface="Arial" pitchFamily="34" charset="0"/>
              <a:cs typeface="Arial" pitchFamily="34" charset="0"/>
            </a:endParaRPr>
          </a:p>
        </p:txBody>
      </p:sp>
      <p:sp>
        <p:nvSpPr>
          <p:cNvPr id="34" name="TextBox 40">
            <a:extLst>
              <a:ext uri="{FF2B5EF4-FFF2-40B4-BE49-F238E27FC236}">
                <a16:creationId xmlns:a16="http://schemas.microsoft.com/office/drawing/2014/main" id="{EBC838F4-B63A-4D38-969B-D6EA8E67539F}"/>
              </a:ext>
            </a:extLst>
          </p:cNvPr>
          <p:cNvSpPr txBox="1"/>
          <p:nvPr/>
        </p:nvSpPr>
        <p:spPr>
          <a:xfrm rot="2700000">
            <a:off x="4239396" y="3190151"/>
            <a:ext cx="2435330" cy="1677663"/>
          </a:xfrm>
          <a:prstGeom prst="rect">
            <a:avLst/>
          </a:prstGeom>
          <a:noFill/>
        </p:spPr>
        <p:txBody>
          <a:bodyPr wrap="square" rtlCol="0">
            <a:prstTxWarp prst="textArchDown">
              <a:avLst/>
            </a:prstTxWarp>
            <a:spAutoFit/>
          </a:bodyPr>
          <a:lstStyle/>
          <a:p>
            <a:pPr algn="ctr"/>
            <a:r>
              <a:rPr lang="zh-CN" altLang="zh-CN"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改革动力</a:t>
            </a:r>
            <a:endParaRPr lang="ko-KR" altLang="en-US" sz="2400" dirty="0">
              <a:solidFill>
                <a:schemeClr val="bg1"/>
              </a:solidFill>
              <a:latin typeface="Arial" pitchFamily="34" charset="0"/>
              <a:cs typeface="Arial" pitchFamily="34" charset="0"/>
            </a:endParaRPr>
          </a:p>
        </p:txBody>
      </p:sp>
      <p:pic>
        <p:nvPicPr>
          <p:cNvPr id="36" name="图片 35">
            <a:extLst>
              <a:ext uri="{FF2B5EF4-FFF2-40B4-BE49-F238E27FC236}">
                <a16:creationId xmlns:a16="http://schemas.microsoft.com/office/drawing/2014/main" id="{C56C5FD3-ACF5-40A3-A0EF-2D423B055E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5093" y="2601459"/>
            <a:ext cx="2103120" cy="2026920"/>
          </a:xfrm>
          <a:prstGeom prst="rect">
            <a:avLst/>
          </a:prstGeom>
        </p:spPr>
      </p:pic>
      <p:sp>
        <p:nvSpPr>
          <p:cNvPr id="37" name="文本占位符 30">
            <a:extLst>
              <a:ext uri="{FF2B5EF4-FFF2-40B4-BE49-F238E27FC236}">
                <a16:creationId xmlns:a16="http://schemas.microsoft.com/office/drawing/2014/main" id="{51FB8149-AD11-434F-8DEA-E42AF05EC346}"/>
              </a:ext>
            </a:extLst>
          </p:cNvPr>
          <p:cNvSpPr>
            <a:spLocks noGrp="1"/>
          </p:cNvSpPr>
          <p:nvPr>
            <p:ph type="body" sz="quarter" idx="10"/>
          </p:nvPr>
        </p:nvSpPr>
        <p:spPr>
          <a:xfrm>
            <a:off x="747876" y="589902"/>
            <a:ext cx="3833093" cy="338554"/>
          </a:xfrm>
        </p:spPr>
        <p:txBody>
          <a:bodyPr/>
          <a:lstStyle/>
          <a:p>
            <a:r>
              <a:rPr lang="zh-CN" altLang="en-US" dirty="0"/>
              <a:t>一、政治发展的动力</a:t>
            </a:r>
          </a:p>
        </p:txBody>
      </p:sp>
      <p:sp>
        <p:nvSpPr>
          <p:cNvPr id="40" name="圆角矩形 16">
            <a:extLst>
              <a:ext uri="{FF2B5EF4-FFF2-40B4-BE49-F238E27FC236}">
                <a16:creationId xmlns:a16="http://schemas.microsoft.com/office/drawing/2014/main" id="{515ECF81-0402-4AEC-942E-682F2E971A06}"/>
              </a:ext>
            </a:extLst>
          </p:cNvPr>
          <p:cNvSpPr/>
          <p:nvPr/>
        </p:nvSpPr>
        <p:spPr>
          <a:xfrm>
            <a:off x="670552" y="1881630"/>
            <a:ext cx="3670151" cy="94331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经济基础与上层建筑的矛盾运动</a:t>
            </a:r>
          </a:p>
        </p:txBody>
      </p:sp>
      <p:sp>
        <p:nvSpPr>
          <p:cNvPr id="44" name="圆角矩形 16">
            <a:extLst>
              <a:ext uri="{FF2B5EF4-FFF2-40B4-BE49-F238E27FC236}">
                <a16:creationId xmlns:a16="http://schemas.microsoft.com/office/drawing/2014/main" id="{7E951FD0-13BA-4C99-AB83-93CBBECC4936}"/>
              </a:ext>
            </a:extLst>
          </p:cNvPr>
          <p:cNvSpPr/>
          <p:nvPr/>
        </p:nvSpPr>
        <p:spPr>
          <a:xfrm>
            <a:off x="769764" y="4213635"/>
            <a:ext cx="3270639" cy="94331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政治制度的自我完善和发展</a:t>
            </a:r>
          </a:p>
        </p:txBody>
      </p:sp>
      <p:sp>
        <p:nvSpPr>
          <p:cNvPr id="47" name="圆角矩形 16">
            <a:extLst>
              <a:ext uri="{FF2B5EF4-FFF2-40B4-BE49-F238E27FC236}">
                <a16:creationId xmlns:a16="http://schemas.microsoft.com/office/drawing/2014/main" id="{99DDAB52-BF64-490E-8C75-BE8013BF7D23}"/>
              </a:ext>
            </a:extLst>
          </p:cNvPr>
          <p:cNvSpPr/>
          <p:nvPr/>
        </p:nvSpPr>
        <p:spPr>
          <a:xfrm>
            <a:off x="8104972" y="1881630"/>
            <a:ext cx="3501437" cy="1030711"/>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solidFill>
              </a:rPr>
              <a:t>社会发展特定时期的主要矛盾</a:t>
            </a:r>
          </a:p>
        </p:txBody>
      </p:sp>
      <p:sp>
        <p:nvSpPr>
          <p:cNvPr id="50" name="圆角矩形 16">
            <a:extLst>
              <a:ext uri="{FF2B5EF4-FFF2-40B4-BE49-F238E27FC236}">
                <a16:creationId xmlns:a16="http://schemas.microsoft.com/office/drawing/2014/main" id="{B606FCBB-54C7-47EA-89B1-FEE97519D771}"/>
              </a:ext>
            </a:extLst>
          </p:cNvPr>
          <p:cNvSpPr/>
          <p:nvPr/>
        </p:nvSpPr>
        <p:spPr>
          <a:xfrm>
            <a:off x="8035011" y="4208552"/>
            <a:ext cx="3773806" cy="94839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经济社会全球性交往和全球治理的发展</a:t>
            </a:r>
          </a:p>
        </p:txBody>
      </p:sp>
    </p:spTree>
    <p:extLst>
      <p:ext uri="{BB962C8B-B14F-4D97-AF65-F5344CB8AC3E}">
        <p14:creationId xmlns:p14="http://schemas.microsoft.com/office/powerpoint/2010/main" val="729990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630570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444560" y="385212"/>
            <a:ext cx="4528018" cy="646331"/>
          </a:xfrm>
          <a:prstGeom prst="rect">
            <a:avLst/>
          </a:prstGeom>
        </p:spPr>
        <p:txBody>
          <a:bodyPr wrap="square">
            <a:spAutoFit/>
          </a:bodyPr>
          <a:lstStyle/>
          <a:p>
            <a:pPr algn="just"/>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二、政治发展的途径</a:t>
            </a:r>
          </a:p>
        </p:txBody>
      </p:sp>
      <p:sp>
        <p:nvSpPr>
          <p:cNvPr id="9" name="矩形 8"/>
          <p:cNvSpPr/>
          <p:nvPr/>
        </p:nvSpPr>
        <p:spPr>
          <a:xfrm>
            <a:off x="444560" y="2006102"/>
            <a:ext cx="5491972" cy="2621615"/>
          </a:xfrm>
          <a:prstGeom prst="rect">
            <a:avLst/>
          </a:prstGeom>
        </p:spPr>
        <p:txBody>
          <a:bodyPr wrap="square">
            <a:spAutoFit/>
          </a:bodyPr>
          <a:lstStyle/>
          <a:p>
            <a:pPr algn="just">
              <a:lnSpc>
                <a:spcPct val="140000"/>
              </a:lnSpc>
            </a:pP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政治革命，是指以</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阶级</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为政治主体， 以</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夺取国家政权</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为目标，旨在推翻另一个阶级的政治统治，并以新的政治制度、政治关系和政治秩序取代旧的政治制度、政治关系和政治秩序的</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激烈的政治变革</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p>
        </p:txBody>
      </p:sp>
      <p:sp>
        <p:nvSpPr>
          <p:cNvPr id="11" name="圆角矩形 10"/>
          <p:cNvSpPr/>
          <p:nvPr/>
        </p:nvSpPr>
        <p:spPr>
          <a:xfrm>
            <a:off x="544347" y="1283733"/>
            <a:ext cx="2320346" cy="4701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rPr>
              <a:t>（一）政治革命</a:t>
            </a:r>
          </a:p>
        </p:txBody>
      </p:sp>
      <p:pic>
        <p:nvPicPr>
          <p:cNvPr id="10" name="图片 9" descr="一群卡通人物&#10;&#10;描述已自动生成">
            <a:extLst>
              <a:ext uri="{FF2B5EF4-FFF2-40B4-BE49-F238E27FC236}">
                <a16:creationId xmlns:a16="http://schemas.microsoft.com/office/drawing/2014/main" id="{67FAD898-A665-B0C6-5EF9-B557E65F7F18}"/>
              </a:ext>
            </a:extLst>
          </p:cNvPr>
          <p:cNvPicPr>
            <a:picLocks noChangeAspect="1"/>
          </p:cNvPicPr>
          <p:nvPr/>
        </p:nvPicPr>
        <p:blipFill>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6305708" y="0"/>
            <a:ext cx="5886292"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0313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597448" y="2084795"/>
            <a:ext cx="3552128" cy="3552128"/>
            <a:chOff x="1167475" y="1777075"/>
            <a:chExt cx="3816000" cy="3816000"/>
          </a:xfrm>
        </p:grpSpPr>
        <p:grpSp>
          <p:nvGrpSpPr>
            <p:cNvPr id="17" name="组 16"/>
            <p:cNvGrpSpPr/>
            <p:nvPr/>
          </p:nvGrpSpPr>
          <p:grpSpPr>
            <a:xfrm>
              <a:off x="1167475" y="1777075"/>
              <a:ext cx="3816000" cy="3816000"/>
              <a:chOff x="7208526" y="1144518"/>
              <a:chExt cx="3816000" cy="3816000"/>
            </a:xfrm>
          </p:grpSpPr>
          <p:sp>
            <p:nvSpPr>
              <p:cNvPr id="13" name="椭圆 12"/>
              <p:cNvSpPr>
                <a:spLocks noChangeAspect="1"/>
              </p:cNvSpPr>
              <p:nvPr/>
            </p:nvSpPr>
            <p:spPr>
              <a:xfrm>
                <a:off x="8126526" y="2062518"/>
                <a:ext cx="1980000" cy="1980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4" name="椭圆 13"/>
              <p:cNvSpPr>
                <a:spLocks noChangeAspect="1"/>
              </p:cNvSpPr>
              <p:nvPr/>
            </p:nvSpPr>
            <p:spPr>
              <a:xfrm>
                <a:off x="7820526" y="1756518"/>
                <a:ext cx="2592000" cy="2592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5" name="椭圆 14"/>
              <p:cNvSpPr>
                <a:spLocks noChangeAspect="1"/>
              </p:cNvSpPr>
              <p:nvPr/>
            </p:nvSpPr>
            <p:spPr>
              <a:xfrm>
                <a:off x="7514526" y="1450518"/>
                <a:ext cx="3204000" cy="3204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6" name="椭圆 15"/>
              <p:cNvSpPr>
                <a:spLocks noChangeAspect="1"/>
              </p:cNvSpPr>
              <p:nvPr/>
            </p:nvSpPr>
            <p:spPr>
              <a:xfrm>
                <a:off x="7208526" y="1144518"/>
                <a:ext cx="3816000" cy="3816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grpSp>
        <p:grpSp>
          <p:nvGrpSpPr>
            <p:cNvPr id="12" name="组 11"/>
            <p:cNvGrpSpPr/>
            <p:nvPr/>
          </p:nvGrpSpPr>
          <p:grpSpPr>
            <a:xfrm>
              <a:off x="1167475" y="1777075"/>
              <a:ext cx="3816000" cy="3816000"/>
              <a:chOff x="1263728" y="1488317"/>
              <a:chExt cx="3816000" cy="3816000"/>
            </a:xfrm>
          </p:grpSpPr>
          <p:sp>
            <p:nvSpPr>
              <p:cNvPr id="8" name="弧 7"/>
              <p:cNvSpPr>
                <a:spLocks noChangeAspect="1"/>
              </p:cNvSpPr>
              <p:nvPr/>
            </p:nvSpPr>
            <p:spPr>
              <a:xfrm>
                <a:off x="2181728" y="2406317"/>
                <a:ext cx="1980000" cy="1980000"/>
              </a:xfrm>
              <a:prstGeom prst="arc">
                <a:avLst>
                  <a:gd name="adj1" fmla="val 16200000"/>
                  <a:gd name="adj2" fmla="val 5409113"/>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弧 8"/>
              <p:cNvSpPr>
                <a:spLocks noChangeAspect="1"/>
              </p:cNvSpPr>
              <p:nvPr/>
            </p:nvSpPr>
            <p:spPr>
              <a:xfrm>
                <a:off x="1875728" y="2100317"/>
                <a:ext cx="2592000" cy="2592000"/>
              </a:xfrm>
              <a:prstGeom prst="arc">
                <a:avLst>
                  <a:gd name="adj1" fmla="val 16200000"/>
                  <a:gd name="adj2" fmla="val 10489428"/>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弧 9"/>
              <p:cNvSpPr>
                <a:spLocks noChangeAspect="1"/>
              </p:cNvSpPr>
              <p:nvPr/>
            </p:nvSpPr>
            <p:spPr>
              <a:xfrm>
                <a:off x="1569728" y="1794317"/>
                <a:ext cx="3204000" cy="3204000"/>
              </a:xfrm>
              <a:prstGeom prst="arc">
                <a:avLst>
                  <a:gd name="adj1" fmla="val 16200000"/>
                  <a:gd name="adj2" fmla="val 7735424"/>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弧 10"/>
              <p:cNvSpPr>
                <a:spLocks noChangeAspect="1"/>
              </p:cNvSpPr>
              <p:nvPr/>
            </p:nvSpPr>
            <p:spPr>
              <a:xfrm>
                <a:off x="1263728" y="1488317"/>
                <a:ext cx="3816000" cy="3816000"/>
              </a:xfrm>
              <a:prstGeom prst="arc">
                <a:avLst>
                  <a:gd name="adj1" fmla="val 19055671"/>
                  <a:gd name="adj2" fmla="val 3814854"/>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sp>
        <p:nvSpPr>
          <p:cNvPr id="19" name="矩形 18"/>
          <p:cNvSpPr/>
          <p:nvPr/>
        </p:nvSpPr>
        <p:spPr>
          <a:xfrm>
            <a:off x="4866143" y="1449387"/>
            <a:ext cx="7325857" cy="4612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4485739" y="1691256"/>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1</a:t>
            </a:r>
            <a:endParaRPr kumimoji="1" lang="zh-CN" altLang="en-US" sz="2400" dirty="0"/>
          </a:p>
        </p:txBody>
      </p:sp>
      <p:sp>
        <p:nvSpPr>
          <p:cNvPr id="24" name="矩形 23"/>
          <p:cNvSpPr/>
          <p:nvPr/>
        </p:nvSpPr>
        <p:spPr>
          <a:xfrm>
            <a:off x="5217477" y="1664035"/>
            <a:ext cx="6812954" cy="707886"/>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政治革命是以</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代表先进生产力的新兴阶级</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为</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主体</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的政治活动，是</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革命阶级</a:t>
            </a:r>
            <a:r>
              <a:rPr lang="zh-CN" altLang="en-US" sz="2000" dirty="0">
                <a:solidFill>
                  <a:schemeClr val="bg1"/>
                </a:solidFill>
                <a:ea typeface="思源黑体 CN Bold" panose="020B0800000000000000" pitchFamily="34" charset="-122"/>
              </a:rPr>
              <a:t>推翻反</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动统治阶级的政治活动。</a:t>
            </a:r>
          </a:p>
        </p:txBody>
      </p:sp>
      <p:pic>
        <p:nvPicPr>
          <p:cNvPr id="42" name="图片 41"/>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9728799" y="-43481"/>
            <a:ext cx="1508714" cy="1492868"/>
          </a:xfrm>
          <a:prstGeom prst="rect">
            <a:avLst/>
          </a:prstGeom>
          <a:effectLst/>
        </p:spPr>
      </p:pic>
      <p:sp>
        <p:nvSpPr>
          <p:cNvPr id="43" name="文本占位符 30">
            <a:extLst>
              <a:ext uri="{FF2B5EF4-FFF2-40B4-BE49-F238E27FC236}">
                <a16:creationId xmlns:a16="http://schemas.microsoft.com/office/drawing/2014/main" id="{B2C0DDC5-8E1D-4BA0-884B-C3C7AB9CBC54}"/>
              </a:ext>
            </a:extLst>
          </p:cNvPr>
          <p:cNvSpPr>
            <a:spLocks noGrp="1"/>
          </p:cNvSpPr>
          <p:nvPr>
            <p:ph type="body" sz="quarter" idx="10"/>
          </p:nvPr>
        </p:nvSpPr>
        <p:spPr>
          <a:xfrm>
            <a:off x="754271" y="582399"/>
            <a:ext cx="3833093" cy="338554"/>
          </a:xfrm>
        </p:spPr>
        <p:txBody>
          <a:bodyPr/>
          <a:lstStyle/>
          <a:p>
            <a:r>
              <a:rPr lang="zh-CN" altLang="en-US" dirty="0"/>
              <a:t>二、政治发展的途径</a:t>
            </a:r>
          </a:p>
        </p:txBody>
      </p:sp>
      <p:sp>
        <p:nvSpPr>
          <p:cNvPr id="4" name="椭圆 3">
            <a:extLst>
              <a:ext uri="{FF2B5EF4-FFF2-40B4-BE49-F238E27FC236}">
                <a16:creationId xmlns:a16="http://schemas.microsoft.com/office/drawing/2014/main" id="{A8DE93B9-FD00-BCA6-E1B9-0BF232950AC0}"/>
              </a:ext>
            </a:extLst>
          </p:cNvPr>
          <p:cNvSpPr/>
          <p:nvPr/>
        </p:nvSpPr>
        <p:spPr>
          <a:xfrm>
            <a:off x="4485738" y="2684687"/>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2</a:t>
            </a:r>
            <a:endParaRPr kumimoji="1" lang="zh-CN" altLang="en-US" sz="2400" dirty="0"/>
          </a:p>
        </p:txBody>
      </p:sp>
      <p:sp>
        <p:nvSpPr>
          <p:cNvPr id="5" name="矩形 4">
            <a:extLst>
              <a:ext uri="{FF2B5EF4-FFF2-40B4-BE49-F238E27FC236}">
                <a16:creationId xmlns:a16="http://schemas.microsoft.com/office/drawing/2014/main" id="{9FC161BF-4EEB-E36F-D20A-FBCFF1D4A9AC}"/>
              </a:ext>
            </a:extLst>
          </p:cNvPr>
          <p:cNvSpPr/>
          <p:nvPr/>
        </p:nvSpPr>
        <p:spPr>
          <a:xfrm>
            <a:off x="5230051" y="2721114"/>
            <a:ext cx="6800380" cy="707886"/>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政治革命的</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首要目标</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是</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夺取国家政权</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，并运用国家政权推进政治发展和经济社会发展。</a:t>
            </a:r>
          </a:p>
        </p:txBody>
      </p:sp>
      <p:sp>
        <p:nvSpPr>
          <p:cNvPr id="6" name="矩形 5">
            <a:extLst>
              <a:ext uri="{FF2B5EF4-FFF2-40B4-BE49-F238E27FC236}">
                <a16:creationId xmlns:a16="http://schemas.microsoft.com/office/drawing/2014/main" id="{C9B80818-5A75-DBE8-D1B0-66677DCAFCBC}"/>
              </a:ext>
            </a:extLst>
          </p:cNvPr>
          <p:cNvSpPr/>
          <p:nvPr/>
        </p:nvSpPr>
        <p:spPr>
          <a:xfrm>
            <a:off x="5238299" y="3714546"/>
            <a:ext cx="6792132" cy="707886"/>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政治革命是包括政治制度、政治结构、政治关系、政治秩序、政治文化等在内的政治体系的</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全面</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深刻</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的根本性变革。</a:t>
            </a:r>
          </a:p>
        </p:txBody>
      </p:sp>
      <p:sp>
        <p:nvSpPr>
          <p:cNvPr id="7" name="椭圆 6">
            <a:extLst>
              <a:ext uri="{FF2B5EF4-FFF2-40B4-BE49-F238E27FC236}">
                <a16:creationId xmlns:a16="http://schemas.microsoft.com/office/drawing/2014/main" id="{D3EF3A6D-A719-4A69-A1CA-384BB4ED2FCA}"/>
              </a:ext>
            </a:extLst>
          </p:cNvPr>
          <p:cNvSpPr/>
          <p:nvPr/>
        </p:nvSpPr>
        <p:spPr>
          <a:xfrm>
            <a:off x="4472596" y="3678119"/>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3</a:t>
            </a:r>
            <a:endParaRPr kumimoji="1" lang="zh-CN" altLang="en-US" sz="2400" dirty="0"/>
          </a:p>
        </p:txBody>
      </p:sp>
      <p:sp>
        <p:nvSpPr>
          <p:cNvPr id="20" name="椭圆 19">
            <a:extLst>
              <a:ext uri="{FF2B5EF4-FFF2-40B4-BE49-F238E27FC236}">
                <a16:creationId xmlns:a16="http://schemas.microsoft.com/office/drawing/2014/main" id="{ABF7743F-7F20-B592-C879-052E5667E408}"/>
              </a:ext>
            </a:extLst>
          </p:cNvPr>
          <p:cNvSpPr/>
          <p:nvPr/>
        </p:nvSpPr>
        <p:spPr>
          <a:xfrm>
            <a:off x="4466238" y="4661051"/>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4</a:t>
            </a:r>
            <a:endParaRPr kumimoji="1" lang="zh-CN" altLang="en-US" sz="2400" dirty="0"/>
          </a:p>
        </p:txBody>
      </p:sp>
      <p:sp>
        <p:nvSpPr>
          <p:cNvPr id="21" name="矩形 20">
            <a:extLst>
              <a:ext uri="{FF2B5EF4-FFF2-40B4-BE49-F238E27FC236}">
                <a16:creationId xmlns:a16="http://schemas.microsoft.com/office/drawing/2014/main" id="{857518B1-7057-85A3-261B-B27480F8694D}"/>
              </a:ext>
            </a:extLst>
          </p:cNvPr>
          <p:cNvSpPr/>
          <p:nvPr/>
        </p:nvSpPr>
        <p:spPr>
          <a:xfrm>
            <a:off x="5210551" y="4575497"/>
            <a:ext cx="6637039" cy="1323439"/>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由于政治革命是政治体系的质变，要迫使旧的统治阶级退出历史舞台，必然会遇到它们的疯狂拼死反抗，因此，政治革命往往不得不采取</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暴力手段</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，但不排除在一定条件下以</a:t>
            </a:r>
            <a:r>
              <a:rPr lang="zh-CN" altLang="en-US" sz="2000" b="1" dirty="0">
                <a:solidFill>
                  <a:srgbClr val="FFFF00"/>
                </a:solidFill>
                <a:latin typeface="思源黑体 CN Bold" panose="020B0800000000000000" pitchFamily="34" charset="-122"/>
                <a:ea typeface="思源黑体 CN Bold" panose="020B0800000000000000" pitchFamily="34" charset="-122"/>
                <a:cs typeface="Source Han Sans CN" charset="-122"/>
              </a:rPr>
              <a:t>和平形式进行的可能</a:t>
            </a:r>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a:t>
            </a:r>
          </a:p>
        </p:txBody>
      </p:sp>
      <p:sp>
        <p:nvSpPr>
          <p:cNvPr id="23" name="圆角矩形 10">
            <a:extLst>
              <a:ext uri="{FF2B5EF4-FFF2-40B4-BE49-F238E27FC236}">
                <a16:creationId xmlns:a16="http://schemas.microsoft.com/office/drawing/2014/main" id="{4C979F2F-6262-04FC-FC0C-EB6D04C5281D}"/>
              </a:ext>
            </a:extLst>
          </p:cNvPr>
          <p:cNvSpPr/>
          <p:nvPr/>
        </p:nvSpPr>
        <p:spPr>
          <a:xfrm>
            <a:off x="1135253" y="1329775"/>
            <a:ext cx="2320346" cy="4701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rPr>
              <a:t>（一）政治革命</a:t>
            </a:r>
          </a:p>
        </p:txBody>
      </p:sp>
      <p:sp>
        <p:nvSpPr>
          <p:cNvPr id="31" name="椭圆 30">
            <a:extLst>
              <a:ext uri="{FF2B5EF4-FFF2-40B4-BE49-F238E27FC236}">
                <a16:creationId xmlns:a16="http://schemas.microsoft.com/office/drawing/2014/main" id="{760459A9-DB38-3135-8A82-75F2070CAB8F}"/>
              </a:ext>
            </a:extLst>
          </p:cNvPr>
          <p:cNvSpPr/>
          <p:nvPr/>
        </p:nvSpPr>
        <p:spPr>
          <a:xfrm>
            <a:off x="1841739" y="3312357"/>
            <a:ext cx="1022954" cy="98468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特征</a:t>
            </a:r>
          </a:p>
        </p:txBody>
      </p:sp>
    </p:spTree>
    <p:extLst>
      <p:ext uri="{BB962C8B-B14F-4D97-AF65-F5344CB8AC3E}">
        <p14:creationId xmlns:p14="http://schemas.microsoft.com/office/powerpoint/2010/main" val="210981872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630570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444560" y="385212"/>
            <a:ext cx="4528018" cy="646331"/>
          </a:xfrm>
          <a:prstGeom prst="rect">
            <a:avLst/>
          </a:prstGeom>
        </p:spPr>
        <p:txBody>
          <a:bodyPr wrap="square">
            <a:spAutoFit/>
          </a:bodyPr>
          <a:lstStyle/>
          <a:p>
            <a:pPr algn="just"/>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二、政治发展的途径</a:t>
            </a:r>
          </a:p>
        </p:txBody>
      </p:sp>
      <p:sp>
        <p:nvSpPr>
          <p:cNvPr id="9" name="矩形 8"/>
          <p:cNvSpPr/>
          <p:nvPr/>
        </p:nvSpPr>
        <p:spPr>
          <a:xfrm>
            <a:off x="444560" y="2006102"/>
            <a:ext cx="5491972" cy="4172809"/>
          </a:xfrm>
          <a:prstGeom prst="rect">
            <a:avLst/>
          </a:prstGeom>
        </p:spPr>
        <p:txBody>
          <a:bodyPr wrap="square">
            <a:spAutoFit/>
          </a:bodyPr>
          <a:lstStyle/>
          <a:p>
            <a:pPr algn="just">
              <a:lnSpc>
                <a:spcPct val="140000"/>
              </a:lnSpc>
            </a:pP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政治改革，是统治阶级中的</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政治领导集团</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依据</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社会发展要求</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、变化了的</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社会矛盾</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和各阶级阶层的</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利益关系</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状况，有计划、有步骤、有目标地</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局部</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调整和改变政治关系、国家权力格局和社会利益关系，改进政治体制、健全政治功能、完善政治制度，以</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巩固和加强</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其政治统治的过程。</a:t>
            </a:r>
          </a:p>
        </p:txBody>
      </p:sp>
      <p:pic>
        <p:nvPicPr>
          <p:cNvPr id="4" name="图片 3" descr="人们在看台上&#10;&#10;中度可信度描述已自动生成">
            <a:extLst>
              <a:ext uri="{FF2B5EF4-FFF2-40B4-BE49-F238E27FC236}">
                <a16:creationId xmlns:a16="http://schemas.microsoft.com/office/drawing/2014/main" id="{5ADB4A4D-89EB-57AA-174B-44D97B2D7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708" y="1"/>
            <a:ext cx="5886292" cy="6858000"/>
          </a:xfrm>
          <a:prstGeom prst="rect">
            <a:avLst/>
          </a:prstGeom>
          <a:ln>
            <a:noFill/>
          </a:ln>
          <a:effectLst>
            <a:outerShdw blurRad="190500" algn="tl" rotWithShape="0">
              <a:srgbClr val="000000">
                <a:alpha val="70000"/>
              </a:srgbClr>
            </a:outerShdw>
          </a:effectLst>
        </p:spPr>
      </p:pic>
      <p:sp>
        <p:nvSpPr>
          <p:cNvPr id="5" name="圆角矩形 10">
            <a:extLst>
              <a:ext uri="{FF2B5EF4-FFF2-40B4-BE49-F238E27FC236}">
                <a16:creationId xmlns:a16="http://schemas.microsoft.com/office/drawing/2014/main" id="{B9162C8B-F4B6-D9F6-66D9-74A6F89CD612}"/>
              </a:ext>
            </a:extLst>
          </p:cNvPr>
          <p:cNvSpPr/>
          <p:nvPr/>
        </p:nvSpPr>
        <p:spPr>
          <a:xfrm>
            <a:off x="544347" y="1283733"/>
            <a:ext cx="2320346" cy="4701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rPr>
              <a:t>（二）政治改革</a:t>
            </a:r>
          </a:p>
        </p:txBody>
      </p:sp>
    </p:spTree>
    <p:extLst>
      <p:ext uri="{BB962C8B-B14F-4D97-AF65-F5344CB8AC3E}">
        <p14:creationId xmlns:p14="http://schemas.microsoft.com/office/powerpoint/2010/main" val="3440886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 35"/>
          <p:cNvGrpSpPr/>
          <p:nvPr/>
        </p:nvGrpSpPr>
        <p:grpSpPr>
          <a:xfrm>
            <a:off x="4739404" y="1581301"/>
            <a:ext cx="719528" cy="719528"/>
            <a:chOff x="8484433" y="2215366"/>
            <a:chExt cx="719528" cy="719528"/>
          </a:xfrm>
        </p:grpSpPr>
        <p:sp>
          <p:nvSpPr>
            <p:cNvPr id="25" name="椭圆 24"/>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38" name="组 37"/>
          <p:cNvGrpSpPr/>
          <p:nvPr/>
        </p:nvGrpSpPr>
        <p:grpSpPr>
          <a:xfrm>
            <a:off x="4739404" y="4567088"/>
            <a:ext cx="719528" cy="719528"/>
            <a:chOff x="8490822" y="4206137"/>
            <a:chExt cx="719528" cy="719528"/>
          </a:xfrm>
        </p:grpSpPr>
        <p:sp>
          <p:nvSpPr>
            <p:cNvPr id="30" name="椭圆 29"/>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37" name="组 36"/>
          <p:cNvGrpSpPr/>
          <p:nvPr/>
        </p:nvGrpSpPr>
        <p:grpSpPr>
          <a:xfrm>
            <a:off x="4739404" y="3018315"/>
            <a:ext cx="719528" cy="719528"/>
            <a:chOff x="8493825" y="3174743"/>
            <a:chExt cx="719528" cy="719528"/>
          </a:xfrm>
        </p:grpSpPr>
        <p:sp>
          <p:nvSpPr>
            <p:cNvPr id="28" name="椭圆 27"/>
            <p:cNvSpPr/>
            <p:nvPr/>
          </p:nvSpPr>
          <p:spPr>
            <a:xfrm>
              <a:off x="8493825" y="3174743"/>
              <a:ext cx="719528" cy="719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39" name="矩形 38"/>
          <p:cNvSpPr/>
          <p:nvPr/>
        </p:nvSpPr>
        <p:spPr>
          <a:xfrm>
            <a:off x="5608909" y="1423093"/>
            <a:ext cx="6526854" cy="929678"/>
          </a:xfrm>
          <a:prstGeom prst="rect">
            <a:avLst/>
          </a:prstGeom>
        </p:spPr>
        <p:txBody>
          <a:bodyPr wrap="square">
            <a:spAutoFit/>
          </a:bodyPr>
          <a:lstStyle/>
          <a:p>
            <a:pPr>
              <a:lnSpc>
                <a:spcPct val="130000"/>
              </a:lnSpc>
            </a:pP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政治改革的</a:t>
            </a:r>
            <a:r>
              <a:rPr lang="zh-CN" altLang="en-US" sz="2200" b="1" dirty="0">
                <a:solidFill>
                  <a:srgbClr val="0070C0"/>
                </a:solidFill>
                <a:latin typeface="思源黑体 CN Bold" panose="020B0800000000000000" pitchFamily="34" charset="-122"/>
                <a:ea typeface="思源黑体 CN Bold" panose="020B0800000000000000" pitchFamily="34" charset="-122"/>
                <a:cs typeface="Source Han Sans CN" charset="-122"/>
              </a:rPr>
              <a:t>主体</a:t>
            </a: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通常是</a:t>
            </a:r>
            <a:r>
              <a:rPr lang="zh-CN" altLang="en-US" sz="2200" b="1" dirty="0">
                <a:solidFill>
                  <a:srgbClr val="0070C0"/>
                </a:solidFill>
                <a:latin typeface="思源黑体 CN Bold" panose="020B0800000000000000" pitchFamily="34" charset="-122"/>
                <a:ea typeface="思源黑体 CN Bold" panose="020B0800000000000000" pitchFamily="34" charset="-122"/>
                <a:cs typeface="Source Han Sans CN" charset="-122"/>
              </a:rPr>
              <a:t>政治领导层</a:t>
            </a: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，是由政治领导层决定实行的</a:t>
            </a:r>
            <a:r>
              <a:rPr lang="zh-CN" altLang="en-US" sz="2200" b="1" dirty="0">
                <a:solidFill>
                  <a:srgbClr val="0070C0"/>
                </a:solidFill>
                <a:latin typeface="思源黑体 CN Bold" panose="020B0800000000000000" pitchFamily="34" charset="-122"/>
                <a:ea typeface="思源黑体 CN Bold" panose="020B0800000000000000" pitchFamily="34" charset="-122"/>
                <a:cs typeface="Source Han Sans CN" charset="-122"/>
              </a:rPr>
              <a:t>自上而下</a:t>
            </a: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的政治变革。</a:t>
            </a:r>
            <a:endParaRPr lang="zh-CN" altLang="en-US" sz="2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grpSp>
        <p:nvGrpSpPr>
          <p:cNvPr id="8" name="组合 7">
            <a:extLst>
              <a:ext uri="{FF2B5EF4-FFF2-40B4-BE49-F238E27FC236}">
                <a16:creationId xmlns:a16="http://schemas.microsoft.com/office/drawing/2014/main" id="{3C8E9B31-D75F-338A-0738-92B4D79C23C0}"/>
              </a:ext>
            </a:extLst>
          </p:cNvPr>
          <p:cNvGrpSpPr/>
          <p:nvPr/>
        </p:nvGrpSpPr>
        <p:grpSpPr>
          <a:xfrm>
            <a:off x="688909" y="1855149"/>
            <a:ext cx="3620920" cy="3548124"/>
            <a:chOff x="4231410" y="1881811"/>
            <a:chExt cx="3729179" cy="3765662"/>
          </a:xfrm>
        </p:grpSpPr>
        <p:grpSp>
          <p:nvGrpSpPr>
            <p:cNvPr id="11" name="组 10"/>
            <p:cNvGrpSpPr/>
            <p:nvPr/>
          </p:nvGrpSpPr>
          <p:grpSpPr>
            <a:xfrm>
              <a:off x="4231410" y="1881811"/>
              <a:ext cx="3729179" cy="3765662"/>
              <a:chOff x="4393662" y="1222243"/>
              <a:chExt cx="3729179" cy="3765662"/>
            </a:xfrm>
          </p:grpSpPr>
          <p:sp>
            <p:nvSpPr>
              <p:cNvPr id="6" name="环形箭头 5"/>
              <p:cNvSpPr/>
              <p:nvPr/>
            </p:nvSpPr>
            <p:spPr>
              <a:xfrm rot="14400000">
                <a:off x="4412487" y="1277551"/>
                <a:ext cx="3710354" cy="3710354"/>
              </a:xfrm>
              <a:prstGeom prst="circularArrow">
                <a:avLst>
                  <a:gd name="adj1" fmla="val 12110"/>
                  <a:gd name="adj2" fmla="val 1142319"/>
                  <a:gd name="adj3" fmla="val 1390674"/>
                  <a:gd name="adj4" fmla="val 16173202"/>
                  <a:gd name="adj5" fmla="val 1007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环形箭头 4"/>
              <p:cNvSpPr/>
              <p:nvPr/>
            </p:nvSpPr>
            <p:spPr>
              <a:xfrm rot="7200000">
                <a:off x="4393662" y="1222243"/>
                <a:ext cx="3710354" cy="3710354"/>
              </a:xfrm>
              <a:prstGeom prst="circularArrow">
                <a:avLst>
                  <a:gd name="adj1" fmla="val 12110"/>
                  <a:gd name="adj2" fmla="val 1142319"/>
                  <a:gd name="adj3" fmla="val 1390674"/>
                  <a:gd name="adj4" fmla="val 16173202"/>
                  <a:gd name="adj5" fmla="val 100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0" name="组 9"/>
              <p:cNvGrpSpPr/>
              <p:nvPr/>
            </p:nvGrpSpPr>
            <p:grpSpPr>
              <a:xfrm>
                <a:off x="4393662" y="1277551"/>
                <a:ext cx="3710354" cy="3710354"/>
                <a:chOff x="4393662" y="1277551"/>
                <a:chExt cx="3710354" cy="3710354"/>
              </a:xfrm>
            </p:grpSpPr>
            <p:sp>
              <p:nvSpPr>
                <p:cNvPr id="4" name="环形箭头 3"/>
                <p:cNvSpPr/>
                <p:nvPr/>
              </p:nvSpPr>
              <p:spPr>
                <a:xfrm>
                  <a:off x="4393662" y="1277551"/>
                  <a:ext cx="3710354" cy="3710354"/>
                </a:xfrm>
                <a:prstGeom prst="circularArrow">
                  <a:avLst>
                    <a:gd name="adj1" fmla="val 12110"/>
                    <a:gd name="adj2" fmla="val 1142319"/>
                    <a:gd name="adj3" fmla="val 1390674"/>
                    <a:gd name="adj4" fmla="val 16173202"/>
                    <a:gd name="adj5" fmla="val 100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任意形状 8"/>
                <p:cNvSpPr/>
                <p:nvPr/>
              </p:nvSpPr>
              <p:spPr>
                <a:xfrm>
                  <a:off x="5572703" y="1296858"/>
                  <a:ext cx="1008094" cy="791238"/>
                </a:xfrm>
                <a:custGeom>
                  <a:avLst/>
                  <a:gdLst>
                    <a:gd name="connsiteX0" fmla="*/ 597684 w 1008094"/>
                    <a:gd name="connsiteY0" fmla="*/ 0 h 791238"/>
                    <a:gd name="connsiteX1" fmla="*/ 1008094 w 1008094"/>
                    <a:gd name="connsiteY1" fmla="*/ 388267 h 791238"/>
                    <a:gd name="connsiteX2" fmla="*/ 439541 w 1008094"/>
                    <a:gd name="connsiteY2" fmla="*/ 730415 h 791238"/>
                    <a:gd name="connsiteX3" fmla="*/ 467774 w 1008094"/>
                    <a:gd name="connsiteY3" fmla="*/ 600017 h 791238"/>
                    <a:gd name="connsiteX4" fmla="*/ 45564 w 1008094"/>
                    <a:gd name="connsiteY4" fmla="*/ 759920 h 791238"/>
                    <a:gd name="connsiteX5" fmla="*/ 0 w 1008094"/>
                    <a:gd name="connsiteY5" fmla="*/ 791238 h 791238"/>
                    <a:gd name="connsiteX6" fmla="*/ 0 w 1008094"/>
                    <a:gd name="connsiteY6" fmla="*/ 280825 h 791238"/>
                    <a:gd name="connsiteX7" fmla="*/ 142577 w 1008094"/>
                    <a:gd name="connsiteY7" fmla="*/ 221791 h 791238"/>
                    <a:gd name="connsiteX8" fmla="*/ 568515 w 1008094"/>
                    <a:gd name="connsiteY8" fmla="*/ 134720 h 7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094" h="791238">
                      <a:moveTo>
                        <a:pt x="597684" y="0"/>
                      </a:moveTo>
                      <a:lnTo>
                        <a:pt x="1008094" y="388267"/>
                      </a:lnTo>
                      <a:lnTo>
                        <a:pt x="439541" y="730415"/>
                      </a:lnTo>
                      <a:lnTo>
                        <a:pt x="467774" y="600017"/>
                      </a:lnTo>
                      <a:cubicBezTo>
                        <a:pt x="316454" y="627782"/>
                        <a:pt x="173787" y="682586"/>
                        <a:pt x="45564" y="759920"/>
                      </a:cubicBezTo>
                      <a:lnTo>
                        <a:pt x="0" y="791238"/>
                      </a:lnTo>
                      <a:lnTo>
                        <a:pt x="0" y="280825"/>
                      </a:lnTo>
                      <a:lnTo>
                        <a:pt x="142577" y="221791"/>
                      </a:lnTo>
                      <a:cubicBezTo>
                        <a:pt x="278612" y="175269"/>
                        <a:pt x="421560" y="145610"/>
                        <a:pt x="568515" y="13472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sp>
          <p:nvSpPr>
            <p:cNvPr id="21" name="文本框 20"/>
            <p:cNvSpPr txBox="1"/>
            <p:nvPr/>
          </p:nvSpPr>
          <p:spPr>
            <a:xfrm rot="4072693">
              <a:off x="4740821" y="2333626"/>
              <a:ext cx="2691534" cy="2842070"/>
            </a:xfrm>
            <a:prstGeom prst="rect">
              <a:avLst/>
            </a:prstGeom>
            <a:noFill/>
          </p:spPr>
          <p:txBody>
            <a:bodyPr wrap="square" rtlCol="0">
              <a:prstTxWarp prst="textArchUp">
                <a:avLst>
                  <a:gd name="adj" fmla="val 5764713"/>
                </a:avLst>
              </a:prstTxWarp>
              <a:spAutoFit/>
            </a:bodyPr>
            <a:lstStyle/>
            <a:p>
              <a:pPr algn="ctr"/>
              <a:r>
                <a:rPr kumimoji="1" lang="zh-CN" altLang="en-US" sz="2400" b="1" dirty="0">
                  <a:solidFill>
                    <a:schemeClr val="bg1"/>
                  </a:solidFill>
                  <a:latin typeface="思源黑体 CN Bold" panose="020B0800000000000000" pitchFamily="34" charset="-122"/>
                  <a:ea typeface="思源黑体 CN Bold" panose="020B0800000000000000" pitchFamily="34" charset="-122"/>
                  <a:cs typeface="Source Han Sans CN" charset="-122"/>
                </a:rPr>
                <a:t>目标诉求不同</a:t>
              </a:r>
            </a:p>
          </p:txBody>
        </p:sp>
        <p:sp>
          <p:nvSpPr>
            <p:cNvPr id="22" name="文本框 21"/>
            <p:cNvSpPr txBox="1"/>
            <p:nvPr/>
          </p:nvSpPr>
          <p:spPr>
            <a:xfrm rot="18079597">
              <a:off x="4779776" y="2371259"/>
              <a:ext cx="2691534" cy="2842070"/>
            </a:xfrm>
            <a:prstGeom prst="rect">
              <a:avLst/>
            </a:prstGeom>
            <a:noFill/>
          </p:spPr>
          <p:txBody>
            <a:bodyPr wrap="square" rtlCol="0">
              <a:prstTxWarp prst="textArchUp">
                <a:avLst>
                  <a:gd name="adj" fmla="val 5764713"/>
                </a:avLst>
              </a:prstTxWarp>
              <a:spAutoFit/>
            </a:bodyPr>
            <a:lstStyle/>
            <a:p>
              <a:pPr algn="ctr"/>
              <a:r>
                <a:rPr kumimoji="1" lang="zh-CN" altLang="en-US" sz="2400" b="1" dirty="0">
                  <a:solidFill>
                    <a:schemeClr val="bg1"/>
                  </a:solidFill>
                  <a:latin typeface="思源黑体 CN Bold" panose="020B0800000000000000" pitchFamily="34" charset="-122"/>
                  <a:ea typeface="思源黑体 CN Bold" panose="020B0800000000000000" pitchFamily="34" charset="-122"/>
                  <a:cs typeface="Source Han Sans CN" charset="-122"/>
                </a:rPr>
                <a:t>主体不同</a:t>
              </a:r>
            </a:p>
          </p:txBody>
        </p:sp>
        <p:sp>
          <p:nvSpPr>
            <p:cNvPr id="23" name="文本框 22"/>
            <p:cNvSpPr txBox="1"/>
            <p:nvPr/>
          </p:nvSpPr>
          <p:spPr>
            <a:xfrm>
              <a:off x="4759645" y="2458900"/>
              <a:ext cx="2691534" cy="2842070"/>
            </a:xfrm>
            <a:prstGeom prst="rect">
              <a:avLst/>
            </a:prstGeom>
            <a:noFill/>
          </p:spPr>
          <p:txBody>
            <a:bodyPr wrap="square" rtlCol="0">
              <a:prstTxWarp prst="textArchDown">
                <a:avLst/>
              </a:prstTxWarp>
              <a:spAutoFit/>
            </a:bodyPr>
            <a:lstStyle/>
            <a:p>
              <a:pPr algn="ctr"/>
              <a:r>
                <a:rPr kumimoji="1" lang="zh-CN" altLang="en-US" sz="2400" b="1" dirty="0">
                  <a:solidFill>
                    <a:schemeClr val="bg1"/>
                  </a:solidFill>
                  <a:latin typeface="思源黑体 CN Bold" panose="020B0800000000000000" pitchFamily="34" charset="-122"/>
                  <a:ea typeface="思源黑体 CN Bold" panose="020B0800000000000000" pitchFamily="34" charset="-122"/>
                  <a:cs typeface="Source Han Sans CN" charset="-122"/>
                </a:rPr>
                <a:t>实现方式不同</a:t>
              </a:r>
            </a:p>
          </p:txBody>
        </p:sp>
      </p:grpSp>
      <p:sp>
        <p:nvSpPr>
          <p:cNvPr id="45" name="文本占位符 30">
            <a:extLst>
              <a:ext uri="{FF2B5EF4-FFF2-40B4-BE49-F238E27FC236}">
                <a16:creationId xmlns:a16="http://schemas.microsoft.com/office/drawing/2014/main" id="{2678C0A1-144C-47D4-AB51-EF9B97EF3709}"/>
              </a:ext>
            </a:extLst>
          </p:cNvPr>
          <p:cNvSpPr>
            <a:spLocks noGrp="1"/>
          </p:cNvSpPr>
          <p:nvPr>
            <p:ph type="body" sz="quarter" idx="10"/>
          </p:nvPr>
        </p:nvSpPr>
        <p:spPr>
          <a:xfrm>
            <a:off x="741482" y="573539"/>
            <a:ext cx="3833093" cy="338554"/>
          </a:xfrm>
        </p:spPr>
        <p:txBody>
          <a:bodyPr/>
          <a:lstStyle/>
          <a:p>
            <a:r>
              <a:rPr lang="zh-CN" altLang="en-US" dirty="0"/>
              <a:t>二、政治发展的途径</a:t>
            </a:r>
          </a:p>
        </p:txBody>
      </p:sp>
      <p:pic>
        <p:nvPicPr>
          <p:cNvPr id="31" name="图片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87553" y="69625"/>
            <a:ext cx="2504451" cy="1378987"/>
          </a:xfrm>
          <a:prstGeom prst="rect">
            <a:avLst/>
          </a:prstGeom>
        </p:spPr>
      </p:pic>
      <p:sp>
        <p:nvSpPr>
          <p:cNvPr id="7" name="圆角矩形 10">
            <a:extLst>
              <a:ext uri="{FF2B5EF4-FFF2-40B4-BE49-F238E27FC236}">
                <a16:creationId xmlns:a16="http://schemas.microsoft.com/office/drawing/2014/main" id="{27646526-D56F-1FEF-1862-E165AB0C2B40}"/>
              </a:ext>
            </a:extLst>
          </p:cNvPr>
          <p:cNvSpPr/>
          <p:nvPr/>
        </p:nvSpPr>
        <p:spPr>
          <a:xfrm>
            <a:off x="1295996" y="1232403"/>
            <a:ext cx="2320346" cy="4701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rPr>
              <a:t>（二）政治改革</a:t>
            </a:r>
          </a:p>
        </p:txBody>
      </p:sp>
      <p:sp>
        <p:nvSpPr>
          <p:cNvPr id="12" name="椭圆 11">
            <a:extLst>
              <a:ext uri="{FF2B5EF4-FFF2-40B4-BE49-F238E27FC236}">
                <a16:creationId xmlns:a16="http://schemas.microsoft.com/office/drawing/2014/main" id="{1407CB9B-4B5B-FE33-51CE-F82837A4185A}"/>
              </a:ext>
            </a:extLst>
          </p:cNvPr>
          <p:cNvSpPr/>
          <p:nvPr/>
        </p:nvSpPr>
        <p:spPr>
          <a:xfrm>
            <a:off x="1696493" y="2867472"/>
            <a:ext cx="1624030" cy="1502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不同特征</a:t>
            </a:r>
          </a:p>
        </p:txBody>
      </p:sp>
      <p:sp>
        <p:nvSpPr>
          <p:cNvPr id="15" name="矩形 14">
            <a:extLst>
              <a:ext uri="{FF2B5EF4-FFF2-40B4-BE49-F238E27FC236}">
                <a16:creationId xmlns:a16="http://schemas.microsoft.com/office/drawing/2014/main" id="{1F0A1C9D-1BE9-BB03-321A-7DBE9BBB6C2C}"/>
              </a:ext>
            </a:extLst>
          </p:cNvPr>
          <p:cNvSpPr/>
          <p:nvPr/>
        </p:nvSpPr>
        <p:spPr>
          <a:xfrm>
            <a:off x="5632963" y="2524040"/>
            <a:ext cx="6526854" cy="1809919"/>
          </a:xfrm>
          <a:prstGeom prst="rect">
            <a:avLst/>
          </a:prstGeom>
        </p:spPr>
        <p:txBody>
          <a:bodyPr wrap="square">
            <a:spAutoFit/>
          </a:bodyPr>
          <a:lstStyle/>
          <a:p>
            <a:pPr>
              <a:lnSpc>
                <a:spcPct val="130000"/>
              </a:lnSpc>
            </a:pP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政治改革</a:t>
            </a:r>
            <a:r>
              <a:rPr lang="zh-CN" altLang="en-US" sz="2200" b="1" dirty="0">
                <a:solidFill>
                  <a:srgbClr val="0070C0"/>
                </a:solidFill>
                <a:latin typeface="思源黑体 CN Bold" panose="020B0800000000000000" pitchFamily="34" charset="-122"/>
                <a:ea typeface="思源黑体 CN Bold" panose="020B0800000000000000" pitchFamily="34" charset="-122"/>
                <a:cs typeface="Source Han Sans CN" charset="-122"/>
              </a:rPr>
              <a:t>不是要推翻</a:t>
            </a: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现有的政治统治、破坏现有的基本政治制度，而是旨在通过调整政治关系、兴利除弊、完善政治制度，保障和促进经济社会发展，以巩固现有的政治统治。</a:t>
            </a:r>
            <a:endParaRPr lang="zh-CN" altLang="en-US" sz="2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16" name="矩形 15">
            <a:extLst>
              <a:ext uri="{FF2B5EF4-FFF2-40B4-BE49-F238E27FC236}">
                <a16:creationId xmlns:a16="http://schemas.microsoft.com/office/drawing/2014/main" id="{9771EAF5-D000-F4F0-235F-94CA0C7AB634}"/>
              </a:ext>
            </a:extLst>
          </p:cNvPr>
          <p:cNvSpPr/>
          <p:nvPr/>
        </p:nvSpPr>
        <p:spPr>
          <a:xfrm>
            <a:off x="5632963" y="4436354"/>
            <a:ext cx="6526854" cy="1369799"/>
          </a:xfrm>
          <a:prstGeom prst="rect">
            <a:avLst/>
          </a:prstGeom>
        </p:spPr>
        <p:txBody>
          <a:bodyPr wrap="square">
            <a:spAutoFit/>
          </a:bodyPr>
          <a:lstStyle/>
          <a:p>
            <a:pPr>
              <a:lnSpc>
                <a:spcPct val="130000"/>
              </a:lnSpc>
            </a:pP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政治改革通常以</a:t>
            </a:r>
            <a:r>
              <a:rPr lang="zh-CN" altLang="en-US" sz="2200" b="1" dirty="0">
                <a:solidFill>
                  <a:srgbClr val="0070C0"/>
                </a:solidFill>
                <a:latin typeface="思源黑体 CN Bold" panose="020B0800000000000000" pitchFamily="34" charset="-122"/>
                <a:ea typeface="思源黑体 CN Bold" panose="020B0800000000000000" pitchFamily="34" charset="-122"/>
                <a:cs typeface="Source Han Sans CN" charset="-122"/>
              </a:rPr>
              <a:t>非暴力的和平方式</a:t>
            </a:r>
            <a:r>
              <a:rPr lang="zh-CN" altLang="en-US" sz="2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进行。同时，政治改革通常在政治领导层的主导和控制之下，有序、稳妥地进行。</a:t>
            </a:r>
            <a:endParaRPr lang="zh-CN" altLang="en-US" sz="2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spTree>
    <p:extLst>
      <p:ext uri="{BB962C8B-B14F-4D97-AF65-F5344CB8AC3E}">
        <p14:creationId xmlns:p14="http://schemas.microsoft.com/office/powerpoint/2010/main" val="37377724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858300"/>
            <a:ext cx="12192000" cy="3999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dirty="0"/>
          </a:p>
        </p:txBody>
      </p:sp>
      <p:pic>
        <p:nvPicPr>
          <p:cNvPr id="35" name="图片 34"/>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8118764" y="332264"/>
            <a:ext cx="4073236" cy="3325336"/>
          </a:xfrm>
          <a:prstGeom prst="rect">
            <a:avLst/>
          </a:prstGeom>
          <a:effectLst>
            <a:reflection blurRad="6350" stA="52000" endA="300" endPos="35000" dir="5400000" sy="-100000" algn="bl" rotWithShape="0"/>
          </a:effectLst>
        </p:spPr>
      </p:pic>
      <p:grpSp>
        <p:nvGrpSpPr>
          <p:cNvPr id="8" name="组 7"/>
          <p:cNvGrpSpPr/>
          <p:nvPr/>
        </p:nvGrpSpPr>
        <p:grpSpPr>
          <a:xfrm>
            <a:off x="1099329" y="2521475"/>
            <a:ext cx="764640" cy="710988"/>
            <a:chOff x="942109" y="3394362"/>
            <a:chExt cx="1385453" cy="1385454"/>
          </a:xfrm>
        </p:grpSpPr>
        <p:sp>
          <p:nvSpPr>
            <p:cNvPr id="3" name="椭圆 2"/>
            <p:cNvSpPr/>
            <p:nvPr/>
          </p:nvSpPr>
          <p:spPr>
            <a:xfrm>
              <a:off x="942109" y="3394362"/>
              <a:ext cx="1385453"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rudder_739">
              <a:extLst>
                <a:ext uri="{FF2B5EF4-FFF2-40B4-BE49-F238E27FC236}">
                  <a16:creationId xmlns:a16="http://schemas.microsoft.com/office/drawing/2014/main" id="{54405246-CCE2-4201-BBB1-D3F3EB6E740D}"/>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圆角矩形 48"/>
          <p:cNvSpPr/>
          <p:nvPr/>
        </p:nvSpPr>
        <p:spPr>
          <a:xfrm>
            <a:off x="837412" y="3459600"/>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政治有序</a:t>
            </a:r>
          </a:p>
        </p:txBody>
      </p:sp>
      <p:sp>
        <p:nvSpPr>
          <p:cNvPr id="51" name="矩形 50"/>
          <p:cNvSpPr/>
          <p:nvPr/>
        </p:nvSpPr>
        <p:spPr>
          <a:xfrm>
            <a:off x="297716" y="3943026"/>
            <a:ext cx="2704356" cy="1587486"/>
          </a:xfrm>
          <a:prstGeom prst="rect">
            <a:avLst/>
          </a:prstGeom>
        </p:spPr>
        <p:txBody>
          <a:bodyPr wrap="square">
            <a:spAutoFit/>
          </a:bodyPr>
          <a:lstStyle/>
          <a:p>
            <a:pPr>
              <a:lnSpc>
                <a:spcPct val="140000"/>
              </a:lnSpc>
            </a:pPr>
            <a:r>
              <a:rPr lang="zh-CN" altLang="en-US" sz="2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国家与社会</a:t>
            </a:r>
            <a:r>
              <a:rPr lang="zh-CN" altLang="en-US" sz="24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不存在</a:t>
            </a:r>
            <a:r>
              <a:rPr lang="zh-CN" altLang="en-US" sz="2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政治暴力、政治分裂和武装冲突。</a:t>
            </a:r>
            <a:endParaRPr lang="en-US" altLang="zh-CN" sz="2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6" name="圆角矩形 55"/>
          <p:cNvSpPr/>
          <p:nvPr/>
        </p:nvSpPr>
        <p:spPr>
          <a:xfrm>
            <a:off x="3997868" y="3453629"/>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治理有效</a:t>
            </a:r>
          </a:p>
        </p:txBody>
      </p:sp>
      <p:sp>
        <p:nvSpPr>
          <p:cNvPr id="55" name="矩形 54"/>
          <p:cNvSpPr/>
          <p:nvPr/>
        </p:nvSpPr>
        <p:spPr>
          <a:xfrm>
            <a:off x="3075709" y="3888561"/>
            <a:ext cx="3014485" cy="2410853"/>
          </a:xfrm>
          <a:prstGeom prst="rect">
            <a:avLst/>
          </a:prstGeom>
        </p:spPr>
        <p:txBody>
          <a:bodyPr wrap="square">
            <a:spAutoFit/>
          </a:bodyPr>
          <a:lstStyle/>
          <a:p>
            <a:pPr>
              <a:lnSpc>
                <a:spcPct val="140000"/>
              </a:lnSpc>
            </a:pPr>
            <a:r>
              <a:rPr lang="zh-CN" altLang="en-US" sz="22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国家政权和政治制度能够积极回应经济社会发展要求，有效贯彻国家治理战略和政策，</a:t>
            </a:r>
            <a:r>
              <a:rPr lang="zh-CN" altLang="en-US" sz="22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推动经济社会的进步发展</a:t>
            </a:r>
            <a:r>
              <a:rPr lang="zh-CN" altLang="en-US" sz="22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 </a:t>
            </a:r>
            <a:endParaRPr lang="en-US" altLang="zh-CN" sz="22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64" name="圆角矩形 63"/>
          <p:cNvSpPr/>
          <p:nvPr/>
        </p:nvSpPr>
        <p:spPr>
          <a:xfrm>
            <a:off x="7287979" y="3453629"/>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持续发展</a:t>
            </a:r>
          </a:p>
        </p:txBody>
      </p:sp>
      <p:sp>
        <p:nvSpPr>
          <p:cNvPr id="63" name="矩形 62"/>
          <p:cNvSpPr/>
          <p:nvPr/>
        </p:nvSpPr>
        <p:spPr>
          <a:xfrm>
            <a:off x="6129844" y="3894759"/>
            <a:ext cx="3977839" cy="2630977"/>
          </a:xfrm>
          <a:prstGeom prst="rect">
            <a:avLst/>
          </a:prstGeom>
        </p:spPr>
        <p:txBody>
          <a:bodyPr wrap="square">
            <a:spAutoFit/>
          </a:bodyPr>
          <a:lstStyle/>
          <a:p>
            <a:pPr>
              <a:lnSpc>
                <a:spcPct val="140000"/>
              </a:lnSpc>
            </a:pP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政治发展不发生中断，保持</a:t>
            </a:r>
            <a:r>
              <a:rPr lang="zh-CN" altLang="en-US" sz="20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持续发展和不断进步状态</a:t>
            </a: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。这些特点决定了政治稳定既是评判一个国家</a:t>
            </a:r>
            <a:r>
              <a:rPr lang="zh-CN" altLang="en-US" sz="20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政治发展</a:t>
            </a: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的重要标准，也是评判一个</a:t>
            </a:r>
            <a:r>
              <a:rPr lang="zh-CN" altLang="en-US" sz="20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国家政治制度</a:t>
            </a: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a:t>
            </a:r>
            <a:r>
              <a:rPr lang="zh-CN" altLang="en-US" sz="20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治理体系</a:t>
            </a: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和</a:t>
            </a:r>
            <a:r>
              <a:rPr lang="zh-CN" altLang="en-US" sz="2000" b="1" dirty="0">
                <a:solidFill>
                  <a:srgbClr val="FFFF00"/>
                </a:solidFill>
                <a:latin typeface="思源黑体 CN Light" panose="020B0300000000000000" pitchFamily="34" charset="-122"/>
                <a:ea typeface="思源黑体 CN Light" panose="020B0300000000000000" pitchFamily="34" charset="-122"/>
                <a:cs typeface="Source Han Sans CN Light" charset="-122"/>
              </a:rPr>
              <a:t>治理能力</a:t>
            </a:r>
            <a:r>
              <a:rPr lang="zh-CN" altLang="en-US" sz="20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的重要标准。</a:t>
            </a:r>
          </a:p>
        </p:txBody>
      </p:sp>
      <p:pic>
        <p:nvPicPr>
          <p:cNvPr id="68" name="图片 6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71" name="矩形 70"/>
          <p:cNvSpPr/>
          <p:nvPr/>
        </p:nvSpPr>
        <p:spPr>
          <a:xfrm>
            <a:off x="416114" y="1225479"/>
            <a:ext cx="8525395" cy="1295996"/>
          </a:xfrm>
          <a:prstGeom prst="rect">
            <a:avLst/>
          </a:prstGeom>
        </p:spPr>
        <p:txBody>
          <a:bodyPr wrap="square">
            <a:spAutoFit/>
          </a:bodyPr>
          <a:lstStyle/>
          <a:p>
            <a:pPr algn="just">
              <a:lnSpc>
                <a:spcPct val="135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从政治发展的角度看，所谓</a:t>
            </a:r>
            <a:r>
              <a:rPr lang="zh-CN" altLang="en-US" sz="2000" b="1" dirty="0">
                <a:solidFill>
                  <a:srgbClr val="FF0000"/>
                </a:solidFill>
                <a:latin typeface="思源黑体 CN Normal" panose="020B0400000000000000" pitchFamily="34" charset="-122"/>
                <a:ea typeface="思源黑体 CN Normal" panose="020B0400000000000000" pitchFamily="34" charset="-122"/>
                <a:cs typeface="Source Han Sans CN Normal" charset="-122"/>
              </a:rPr>
              <a:t>政治稳定</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，就是政治体系在持续回应经济社会发展要求的过程中将国家与社会保持在</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秩序</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的范围内。政治稳定具有三个</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基本特点</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endParaRPr lang="en-US" altLang="zh-CN"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34" name="文本占位符 30">
            <a:extLst>
              <a:ext uri="{FF2B5EF4-FFF2-40B4-BE49-F238E27FC236}">
                <a16:creationId xmlns:a16="http://schemas.microsoft.com/office/drawing/2014/main" id="{2DD921C7-E919-4281-BF86-55F4C3685ACB}"/>
              </a:ext>
            </a:extLst>
          </p:cNvPr>
          <p:cNvSpPr>
            <a:spLocks noGrp="1"/>
          </p:cNvSpPr>
          <p:nvPr>
            <p:ph type="body" sz="quarter" idx="10"/>
          </p:nvPr>
        </p:nvSpPr>
        <p:spPr>
          <a:xfrm>
            <a:off x="745357" y="617306"/>
            <a:ext cx="3833093" cy="338554"/>
          </a:xfrm>
        </p:spPr>
        <p:txBody>
          <a:bodyPr/>
          <a:lstStyle/>
          <a:p>
            <a:r>
              <a:rPr lang="zh-CN" altLang="en-US" dirty="0"/>
              <a:t>三、政治发展与政治稳定</a:t>
            </a:r>
          </a:p>
        </p:txBody>
      </p:sp>
      <p:grpSp>
        <p:nvGrpSpPr>
          <p:cNvPr id="5" name="组 7">
            <a:extLst>
              <a:ext uri="{FF2B5EF4-FFF2-40B4-BE49-F238E27FC236}">
                <a16:creationId xmlns:a16="http://schemas.microsoft.com/office/drawing/2014/main" id="{0D05F9DE-EBBA-2DCB-AA94-C5907EFC13FC}"/>
              </a:ext>
            </a:extLst>
          </p:cNvPr>
          <p:cNvGrpSpPr/>
          <p:nvPr/>
        </p:nvGrpSpPr>
        <p:grpSpPr>
          <a:xfrm>
            <a:off x="4259785" y="2502806"/>
            <a:ext cx="764640" cy="710988"/>
            <a:chOff x="942109" y="3394362"/>
            <a:chExt cx="1385453" cy="1385454"/>
          </a:xfrm>
        </p:grpSpPr>
        <p:sp>
          <p:nvSpPr>
            <p:cNvPr id="6" name="椭圆 5">
              <a:extLst>
                <a:ext uri="{FF2B5EF4-FFF2-40B4-BE49-F238E27FC236}">
                  <a16:creationId xmlns:a16="http://schemas.microsoft.com/office/drawing/2014/main" id="{D1104DC1-5612-A68F-DD64-28F9BE4AEC8F}"/>
                </a:ext>
              </a:extLst>
            </p:cNvPr>
            <p:cNvSpPr/>
            <p:nvPr/>
          </p:nvSpPr>
          <p:spPr>
            <a:xfrm>
              <a:off x="942109" y="3394362"/>
              <a:ext cx="1385453"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udder_739">
              <a:extLst>
                <a:ext uri="{FF2B5EF4-FFF2-40B4-BE49-F238E27FC236}">
                  <a16:creationId xmlns:a16="http://schemas.microsoft.com/office/drawing/2014/main" id="{63620100-6645-F050-5698-EF72DE8D75DC}"/>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 7">
            <a:extLst>
              <a:ext uri="{FF2B5EF4-FFF2-40B4-BE49-F238E27FC236}">
                <a16:creationId xmlns:a16="http://schemas.microsoft.com/office/drawing/2014/main" id="{2BE058B3-5794-5265-EE6F-8810E98F3719}"/>
              </a:ext>
            </a:extLst>
          </p:cNvPr>
          <p:cNvGrpSpPr/>
          <p:nvPr/>
        </p:nvGrpSpPr>
        <p:grpSpPr>
          <a:xfrm>
            <a:off x="7549896" y="2495384"/>
            <a:ext cx="764640" cy="710988"/>
            <a:chOff x="942109" y="3394362"/>
            <a:chExt cx="1385453" cy="1385454"/>
          </a:xfrm>
        </p:grpSpPr>
        <p:sp>
          <p:nvSpPr>
            <p:cNvPr id="11" name="椭圆 10">
              <a:extLst>
                <a:ext uri="{FF2B5EF4-FFF2-40B4-BE49-F238E27FC236}">
                  <a16:creationId xmlns:a16="http://schemas.microsoft.com/office/drawing/2014/main" id="{934030AC-80C9-AE67-72B1-A919F9ACAC12}"/>
                </a:ext>
              </a:extLst>
            </p:cNvPr>
            <p:cNvSpPr/>
            <p:nvPr/>
          </p:nvSpPr>
          <p:spPr>
            <a:xfrm>
              <a:off x="942109" y="3394362"/>
              <a:ext cx="1385453"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udder_739">
              <a:extLst>
                <a:ext uri="{FF2B5EF4-FFF2-40B4-BE49-F238E27FC236}">
                  <a16:creationId xmlns:a16="http://schemas.microsoft.com/office/drawing/2014/main" id="{EB49D2C6-D39F-9159-6FFE-BB4B95CA83F7}"/>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6437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000"/>
                                        <p:tgtEl>
                                          <p:spTgt spid="63"/>
                                        </p:tgtEl>
                                      </p:cBhvr>
                                    </p:animEffect>
                                    <p:anim calcmode="lin" valueType="num">
                                      <p:cBhvr>
                                        <p:cTn id="22" dur="1000" fill="hold"/>
                                        <p:tgtEl>
                                          <p:spTgt spid="63"/>
                                        </p:tgtEl>
                                        <p:attrNameLst>
                                          <p:attrName>ppt_x</p:attrName>
                                        </p:attrNameLst>
                                      </p:cBhvr>
                                      <p:tavLst>
                                        <p:tav tm="0">
                                          <p:val>
                                            <p:strVal val="#ppt_x"/>
                                          </p:val>
                                        </p:tav>
                                        <p:tav tm="100000">
                                          <p:val>
                                            <p:strVal val="#ppt_x"/>
                                          </p:val>
                                        </p:tav>
                                      </p:tavLst>
                                    </p:anim>
                                    <p:anim calcmode="lin" valueType="num">
                                      <p:cBhvr>
                                        <p:cTn id="2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侧圆角矩形 3"/>
          <p:cNvSpPr/>
          <p:nvPr/>
        </p:nvSpPr>
        <p:spPr>
          <a:xfrm rot="16200000">
            <a:off x="4967500" y="-963741"/>
            <a:ext cx="2256997"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1" name="圆角矩形 100"/>
          <p:cNvSpPr/>
          <p:nvPr/>
        </p:nvSpPr>
        <p:spPr>
          <a:xfrm>
            <a:off x="1108949" y="4354893"/>
            <a:ext cx="173960" cy="1273378"/>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02" name="矩形 101"/>
          <p:cNvSpPr/>
          <p:nvPr/>
        </p:nvSpPr>
        <p:spPr>
          <a:xfrm>
            <a:off x="1553839" y="4225656"/>
            <a:ext cx="9966899" cy="1711494"/>
          </a:xfrm>
          <a:prstGeom prst="rect">
            <a:avLst/>
          </a:prstGeom>
        </p:spPr>
        <p:txBody>
          <a:bodyPr wrap="square">
            <a:spAutoFit/>
          </a:bodyPr>
          <a:lstStyle/>
          <a:p>
            <a:pPr algn="just">
              <a:lnSpc>
                <a:spcPct val="135000"/>
              </a:lnSpc>
            </a:pP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在政治发展与政治稳定的辩证关系中，政治发展是</a:t>
            </a:r>
            <a:r>
              <a:rPr lang="zh-CN" altLang="en-US" sz="20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决定性</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的。对于政治发展来说，政治稳定既是政治发展必须追求的</a:t>
            </a:r>
            <a:r>
              <a:rPr lang="zh-CN" altLang="en-US" sz="20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目标</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，也是政治发展的重要</a:t>
            </a:r>
            <a:r>
              <a:rPr lang="zh-CN" altLang="en-US" sz="20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条件</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。这就要求任何一个国家的政治发展，不仅要确立符合政治发展规律的合理政治目标，而且要选择确定切实可行的发展路径。</a:t>
            </a:r>
          </a:p>
        </p:txBody>
      </p:sp>
      <p:sp>
        <p:nvSpPr>
          <p:cNvPr id="116" name="圆角矩形 115"/>
          <p:cNvSpPr/>
          <p:nvPr/>
        </p:nvSpPr>
        <p:spPr>
          <a:xfrm>
            <a:off x="1108949" y="1689786"/>
            <a:ext cx="1384869" cy="396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一方面</a:t>
            </a:r>
          </a:p>
        </p:txBody>
      </p:sp>
      <p:sp>
        <p:nvSpPr>
          <p:cNvPr id="125" name="矩形 124"/>
          <p:cNvSpPr/>
          <p:nvPr/>
        </p:nvSpPr>
        <p:spPr>
          <a:xfrm>
            <a:off x="2659468" y="1558244"/>
            <a:ext cx="8950793" cy="1295996"/>
          </a:xfrm>
          <a:prstGeom prst="rect">
            <a:avLst/>
          </a:prstGeom>
        </p:spPr>
        <p:txBody>
          <a:bodyPr wrap="square">
            <a:spAutoFit/>
          </a:bodyPr>
          <a:lstStyle/>
          <a:p>
            <a:pPr>
              <a:lnSpc>
                <a:spcPct val="135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政治发展构成政治稳定的</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基础</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，政治稳定只有在政治发展中才能真正达到并获得保障。因此，政治稳定是一种</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积极稳定</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而非消极稳定， 是一种</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动态稳定</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而非静态稳定。 </a:t>
            </a:r>
          </a:p>
        </p:txBody>
      </p:sp>
      <p:sp>
        <p:nvSpPr>
          <p:cNvPr id="120" name="圆角矩形 119"/>
          <p:cNvSpPr/>
          <p:nvPr/>
        </p:nvSpPr>
        <p:spPr>
          <a:xfrm>
            <a:off x="1108949" y="2986002"/>
            <a:ext cx="1384869"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另一方面</a:t>
            </a:r>
          </a:p>
        </p:txBody>
      </p:sp>
      <p:sp>
        <p:nvSpPr>
          <p:cNvPr id="126" name="矩形 125"/>
          <p:cNvSpPr/>
          <p:nvPr/>
        </p:nvSpPr>
        <p:spPr>
          <a:xfrm>
            <a:off x="2659468" y="2878500"/>
            <a:ext cx="8950793" cy="880497"/>
          </a:xfrm>
          <a:prstGeom prst="rect">
            <a:avLst/>
          </a:prstGeom>
        </p:spPr>
        <p:txBody>
          <a:bodyPr wrap="square">
            <a:spAutoFit/>
          </a:bodyPr>
          <a:lstStyle/>
          <a:p>
            <a:pPr>
              <a:lnSpc>
                <a:spcPct val="135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政治稳定构成一定时空中政治发展的</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前提</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，常态下的政治发展必须以政治稳定为前提，并努力使政治发展时刻保持在政治稳定状态。</a:t>
            </a:r>
          </a:p>
        </p:txBody>
      </p:sp>
      <p:sp>
        <p:nvSpPr>
          <p:cNvPr id="123" name="圆角矩形 122"/>
          <p:cNvSpPr/>
          <p:nvPr/>
        </p:nvSpPr>
        <p:spPr>
          <a:xfrm>
            <a:off x="4147132" y="961312"/>
            <a:ext cx="4615868" cy="4873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政治发展与政治稳定的辩证关系</a:t>
            </a:r>
          </a:p>
        </p:txBody>
      </p:sp>
      <p:pic>
        <p:nvPicPr>
          <p:cNvPr id="131" name="图片 1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87553" y="69625"/>
            <a:ext cx="2504451" cy="1378987"/>
          </a:xfrm>
          <a:prstGeom prst="rect">
            <a:avLst/>
          </a:prstGeom>
        </p:spPr>
      </p:pic>
      <p:sp>
        <p:nvSpPr>
          <p:cNvPr id="132" name="文本占位符 30">
            <a:extLst>
              <a:ext uri="{FF2B5EF4-FFF2-40B4-BE49-F238E27FC236}">
                <a16:creationId xmlns:a16="http://schemas.microsoft.com/office/drawing/2014/main" id="{18776AA6-8CDE-458B-8656-500AD78C0888}"/>
              </a:ext>
            </a:extLst>
          </p:cNvPr>
          <p:cNvSpPr>
            <a:spLocks noGrp="1"/>
          </p:cNvSpPr>
          <p:nvPr>
            <p:ph type="body" sz="quarter" idx="10"/>
          </p:nvPr>
        </p:nvSpPr>
        <p:spPr>
          <a:xfrm>
            <a:off x="742922" y="597241"/>
            <a:ext cx="3833093" cy="338554"/>
          </a:xfrm>
        </p:spPr>
        <p:txBody>
          <a:bodyPr/>
          <a:lstStyle/>
          <a:p>
            <a:r>
              <a:rPr lang="zh-CN" altLang="en-US" dirty="0"/>
              <a:t>三、政治发展与政治稳定</a:t>
            </a:r>
          </a:p>
        </p:txBody>
      </p:sp>
    </p:spTree>
    <p:extLst>
      <p:ext uri="{BB962C8B-B14F-4D97-AF65-F5344CB8AC3E}">
        <p14:creationId xmlns:p14="http://schemas.microsoft.com/office/powerpoint/2010/main" val="3955095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1000"/>
                                        <p:tgtEl>
                                          <p:spTgt spid="126"/>
                                        </p:tgtEl>
                                      </p:cBhvr>
                                    </p:animEffect>
                                    <p:anim calcmode="lin" valueType="num">
                                      <p:cBhvr>
                                        <p:cTn id="15" dur="1000" fill="hold"/>
                                        <p:tgtEl>
                                          <p:spTgt spid="126"/>
                                        </p:tgtEl>
                                        <p:attrNameLst>
                                          <p:attrName>ppt_x</p:attrName>
                                        </p:attrNameLst>
                                      </p:cBhvr>
                                      <p:tavLst>
                                        <p:tav tm="0">
                                          <p:val>
                                            <p:strVal val="#ppt_x"/>
                                          </p:val>
                                        </p:tav>
                                        <p:tav tm="100000">
                                          <p:val>
                                            <p:strVal val="#ppt_x"/>
                                          </p:val>
                                        </p:tav>
                                      </p:tavLst>
                                    </p:anim>
                                    <p:anim calcmode="lin" valueType="num">
                                      <p:cBhvr>
                                        <p:cTn id="16"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fade">
                                      <p:cBhvr>
                                        <p:cTn id="2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5" grpId="0"/>
      <p:bldP spid="1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4114800"/>
          </a:xfrm>
          <a:prstGeom prst="rect">
            <a:avLst/>
          </a:prstGeom>
        </p:spPr>
      </p:pic>
      <p:sp>
        <p:nvSpPr>
          <p:cNvPr id="3" name="矩形 2"/>
          <p:cNvSpPr/>
          <p:nvPr/>
        </p:nvSpPr>
        <p:spPr>
          <a:xfrm>
            <a:off x="0" y="3719945"/>
            <a:ext cx="12192000" cy="3138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4" name="矩形 3"/>
          <p:cNvSpPr/>
          <p:nvPr/>
        </p:nvSpPr>
        <p:spPr>
          <a:xfrm>
            <a:off x="0" y="0"/>
            <a:ext cx="12192000" cy="3719945"/>
          </a:xfrm>
          <a:prstGeom prst="rect">
            <a:avLst/>
          </a:prstGeom>
          <a:gradFill flip="none" rotWithShape="1">
            <a:gsLst>
              <a:gs pos="29000">
                <a:schemeClr val="accent1">
                  <a:alpha val="4000"/>
                </a:schemeClr>
              </a:gs>
              <a:gs pos="57000">
                <a:schemeClr val="accent1">
                  <a:alpha val="20000"/>
                </a:schemeClr>
              </a:gs>
              <a:gs pos="76000">
                <a:schemeClr val="accent1">
                  <a:alpha val="45000"/>
                </a:schemeClr>
              </a:gs>
              <a:gs pos="100000">
                <a:schemeClr val="accent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521468" y="3963701"/>
            <a:ext cx="6505322" cy="461665"/>
          </a:xfrm>
          <a:prstGeom prst="rect">
            <a:avLst/>
          </a:prstGeom>
        </p:spPr>
        <p:txBody>
          <a:bodyPr wrap="square">
            <a:spAutoFit/>
          </a:bodyPr>
          <a:lstStyle/>
          <a:p>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中国特色社会主义政治发展道路的形成与发展</a:t>
            </a:r>
          </a:p>
        </p:txBody>
      </p:sp>
      <p:sp>
        <p:nvSpPr>
          <p:cNvPr id="25" name="矩形 24"/>
          <p:cNvSpPr/>
          <p:nvPr/>
        </p:nvSpPr>
        <p:spPr>
          <a:xfrm>
            <a:off x="4545490" y="3897054"/>
            <a:ext cx="1328180" cy="584775"/>
          </a:xfrm>
          <a:prstGeom prst="rect">
            <a:avLst/>
          </a:prstGeom>
        </p:spPr>
        <p:txBody>
          <a:bodyPr wrap="square">
            <a:spAutoFit/>
          </a:bodyPr>
          <a:lstStyle/>
          <a:p>
            <a:pPr algn="ctr"/>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壹</a:t>
            </a:r>
          </a:p>
        </p:txBody>
      </p:sp>
      <p:sp>
        <p:nvSpPr>
          <p:cNvPr id="41" name="矩形 40"/>
          <p:cNvSpPr/>
          <p:nvPr/>
        </p:nvSpPr>
        <p:spPr>
          <a:xfrm>
            <a:off x="421034" y="4261211"/>
            <a:ext cx="3928288" cy="1754326"/>
          </a:xfrm>
          <a:prstGeom prst="rect">
            <a:avLst/>
          </a:prstGeom>
        </p:spPr>
        <p:txBody>
          <a:bodyPr wrap="square">
            <a:spAutoFit/>
          </a:bodyPr>
          <a:lstStyle/>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第三节</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中国特色社会主义</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政治发展道路</a:t>
            </a:r>
          </a:p>
        </p:txBody>
      </p:sp>
      <p:cxnSp>
        <p:nvCxnSpPr>
          <p:cNvPr id="42" name="直线连接符 41"/>
          <p:cNvCxnSpPr/>
          <p:nvPr/>
        </p:nvCxnSpPr>
        <p:spPr>
          <a:xfrm>
            <a:off x="4669541" y="4261211"/>
            <a:ext cx="0" cy="1994245"/>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2ACF8AB-E8EC-0032-1DAB-79D160C6B0F1}"/>
              </a:ext>
            </a:extLst>
          </p:cNvPr>
          <p:cNvSpPr/>
          <p:nvPr/>
        </p:nvSpPr>
        <p:spPr>
          <a:xfrm>
            <a:off x="4537158" y="4590494"/>
            <a:ext cx="1328180" cy="584775"/>
          </a:xfrm>
          <a:prstGeom prst="rect">
            <a:avLst/>
          </a:prstGeom>
        </p:spPr>
        <p:txBody>
          <a:bodyPr wrap="square">
            <a:spAutoFit/>
          </a:bodyPr>
          <a:lstStyle/>
          <a:p>
            <a:pPr algn="ctr"/>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贰</a:t>
            </a:r>
          </a:p>
        </p:txBody>
      </p:sp>
      <p:sp>
        <p:nvSpPr>
          <p:cNvPr id="8" name="矩形 7">
            <a:extLst>
              <a:ext uri="{FF2B5EF4-FFF2-40B4-BE49-F238E27FC236}">
                <a16:creationId xmlns:a16="http://schemas.microsoft.com/office/drawing/2014/main" id="{408512DC-2F78-BD2F-B687-80BEE6C75585}"/>
              </a:ext>
            </a:extLst>
          </p:cNvPr>
          <p:cNvSpPr/>
          <p:nvPr/>
        </p:nvSpPr>
        <p:spPr>
          <a:xfrm>
            <a:off x="5521468" y="4666079"/>
            <a:ext cx="6249497" cy="461665"/>
          </a:xfrm>
          <a:prstGeom prst="rect">
            <a:avLst/>
          </a:prstGeom>
        </p:spPr>
        <p:txBody>
          <a:bodyPr wrap="square">
            <a:spAutoFit/>
          </a:bodyPr>
          <a:lstStyle/>
          <a:p>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中国特色社会主义政治发展道路的内涵</a:t>
            </a:r>
          </a:p>
        </p:txBody>
      </p:sp>
      <p:sp>
        <p:nvSpPr>
          <p:cNvPr id="10" name="矩形 9">
            <a:extLst>
              <a:ext uri="{FF2B5EF4-FFF2-40B4-BE49-F238E27FC236}">
                <a16:creationId xmlns:a16="http://schemas.microsoft.com/office/drawing/2014/main" id="{F2E08C3E-815B-76DC-845D-5162A3157E96}"/>
              </a:ext>
            </a:extLst>
          </p:cNvPr>
          <p:cNvSpPr/>
          <p:nvPr/>
        </p:nvSpPr>
        <p:spPr>
          <a:xfrm>
            <a:off x="4537158" y="5233265"/>
            <a:ext cx="1328180" cy="584775"/>
          </a:xfrm>
          <a:prstGeom prst="rect">
            <a:avLst/>
          </a:prstGeom>
        </p:spPr>
        <p:txBody>
          <a:bodyPr wrap="square">
            <a:spAutoFit/>
          </a:bodyPr>
          <a:lstStyle/>
          <a:p>
            <a:pPr algn="ctr"/>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叁</a:t>
            </a:r>
          </a:p>
        </p:txBody>
      </p:sp>
      <p:sp>
        <p:nvSpPr>
          <p:cNvPr id="11" name="矩形 10">
            <a:extLst>
              <a:ext uri="{FF2B5EF4-FFF2-40B4-BE49-F238E27FC236}">
                <a16:creationId xmlns:a16="http://schemas.microsoft.com/office/drawing/2014/main" id="{A0D38F91-83AD-2C10-7406-3035B3A51F47}"/>
              </a:ext>
            </a:extLst>
          </p:cNvPr>
          <p:cNvSpPr/>
          <p:nvPr/>
        </p:nvSpPr>
        <p:spPr>
          <a:xfrm>
            <a:off x="5521468" y="5307877"/>
            <a:ext cx="7091566" cy="461665"/>
          </a:xfrm>
          <a:prstGeom prst="rect">
            <a:avLst/>
          </a:prstGeom>
        </p:spPr>
        <p:txBody>
          <a:bodyPr wrap="square">
            <a:spAutoFit/>
          </a:bodyPr>
          <a:lstStyle/>
          <a:p>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坚持走中国特色社会主义政治发展道路的必然性</a:t>
            </a:r>
          </a:p>
        </p:txBody>
      </p:sp>
      <p:sp>
        <p:nvSpPr>
          <p:cNvPr id="7" name="矩形 6">
            <a:extLst>
              <a:ext uri="{FF2B5EF4-FFF2-40B4-BE49-F238E27FC236}">
                <a16:creationId xmlns:a16="http://schemas.microsoft.com/office/drawing/2014/main" id="{C74A57A1-7827-F285-461F-4148F7F64187}"/>
              </a:ext>
            </a:extLst>
          </p:cNvPr>
          <p:cNvSpPr/>
          <p:nvPr/>
        </p:nvSpPr>
        <p:spPr>
          <a:xfrm>
            <a:off x="4537158" y="5885308"/>
            <a:ext cx="1328180" cy="584775"/>
          </a:xfrm>
          <a:prstGeom prst="rect">
            <a:avLst/>
          </a:prstGeom>
        </p:spPr>
        <p:txBody>
          <a:bodyPr wrap="square">
            <a:spAutoFit/>
          </a:bodyPr>
          <a:lstStyle/>
          <a:p>
            <a:pPr algn="ctr"/>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肆</a:t>
            </a:r>
          </a:p>
        </p:txBody>
      </p:sp>
      <p:sp>
        <p:nvSpPr>
          <p:cNvPr id="9" name="矩形 8">
            <a:extLst>
              <a:ext uri="{FF2B5EF4-FFF2-40B4-BE49-F238E27FC236}">
                <a16:creationId xmlns:a16="http://schemas.microsoft.com/office/drawing/2014/main" id="{D11841E9-285F-0A9F-046D-366DFCD188B0}"/>
              </a:ext>
            </a:extLst>
          </p:cNvPr>
          <p:cNvSpPr/>
          <p:nvPr/>
        </p:nvSpPr>
        <p:spPr>
          <a:xfrm>
            <a:off x="5521468" y="5972738"/>
            <a:ext cx="7091566" cy="461665"/>
          </a:xfrm>
          <a:prstGeom prst="rect">
            <a:avLst/>
          </a:prstGeom>
        </p:spPr>
        <p:txBody>
          <a:bodyPr wrap="square">
            <a:spAutoFit/>
          </a:bodyPr>
          <a:lstStyle/>
          <a:p>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坚定不移地走中国特色社会主义政治发展道路</a:t>
            </a:r>
          </a:p>
        </p:txBody>
      </p:sp>
    </p:spTree>
    <p:extLst>
      <p:ext uri="{BB962C8B-B14F-4D97-AF65-F5344CB8AC3E}">
        <p14:creationId xmlns:p14="http://schemas.microsoft.com/office/powerpoint/2010/main" val="1334746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206626" y="4387939"/>
            <a:ext cx="7851774" cy="923330"/>
          </a:xfrm>
          <a:prstGeom prst="rect">
            <a:avLst/>
          </a:prstGeom>
        </p:spPr>
        <p:txBody>
          <a:bodyPr wrap="square">
            <a:spAutoFit/>
          </a:bodyPr>
          <a:lstStyle/>
          <a:p>
            <a:pPr algn="ctr"/>
            <a:r>
              <a:rPr lang="zh-CN" altLang="en-US" sz="5400" b="1" dirty="0">
                <a:solidFill>
                  <a:schemeClr val="accent1"/>
                </a:solidFill>
                <a:latin typeface="思源黑体 CN Bold" panose="020B0800000000000000" pitchFamily="34" charset="-122"/>
                <a:ea typeface="思源黑体 CN Bold" panose="020B0800000000000000" pitchFamily="34" charset="-122"/>
                <a:cs typeface="Source Han Sans CN" charset="-122"/>
              </a:rPr>
              <a:t>本专题内容结束</a:t>
            </a:r>
          </a:p>
        </p:txBody>
      </p:sp>
      <p:sp>
        <p:nvSpPr>
          <p:cNvPr id="21" name="同侧圆角矩形 20"/>
          <p:cNvSpPr/>
          <p:nvPr/>
        </p:nvSpPr>
        <p:spPr>
          <a:xfrm>
            <a:off x="0" y="6302828"/>
            <a:ext cx="12192000" cy="555172"/>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5895B7D6-22A5-424C-9C0E-C2E6364536D5}"/>
              </a:ext>
            </a:extLst>
          </p:cNvPr>
          <p:cNvSpPr/>
          <p:nvPr/>
        </p:nvSpPr>
        <p:spPr>
          <a:xfrm>
            <a:off x="0" y="0"/>
            <a:ext cx="12192000" cy="36449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87DDFA7E-8D51-4D4C-850D-A7A86990F7F5}"/>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41" t="53745" r="477" b="604"/>
          <a:stretch/>
        </p:blipFill>
        <p:spPr>
          <a:xfrm>
            <a:off x="0" y="0"/>
            <a:ext cx="12192000" cy="3640936"/>
          </a:xfrm>
          <a:prstGeom prst="rect">
            <a:avLst/>
          </a:prstGeom>
        </p:spPr>
      </p:pic>
      <p:sp>
        <p:nvSpPr>
          <p:cNvPr id="14" name="圆角矩形 13"/>
          <p:cNvSpPr/>
          <p:nvPr/>
        </p:nvSpPr>
        <p:spPr>
          <a:xfrm>
            <a:off x="4651582" y="3396383"/>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pc="300" dirty="0"/>
              <a:t>大工至善</a:t>
            </a:r>
            <a:r>
              <a:rPr kumimoji="1" lang="en-US" altLang="zh-CN" spc="300" dirty="0"/>
              <a:t>·</a:t>
            </a:r>
            <a:r>
              <a:rPr kumimoji="1" lang="zh-CN" altLang="en-US" spc="300" dirty="0"/>
              <a:t>大学至真</a:t>
            </a:r>
          </a:p>
        </p:txBody>
      </p:sp>
      <p:pic>
        <p:nvPicPr>
          <p:cNvPr id="10" name="图片 9">
            <a:extLst>
              <a:ext uri="{FF2B5EF4-FFF2-40B4-BE49-F238E27FC236}">
                <a16:creationId xmlns:a16="http://schemas.microsoft.com/office/drawing/2014/main" id="{C150324F-3945-4FDA-BDF9-C5AF416B14C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284754"/>
            <a:ext cx="3654479" cy="3362629"/>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74586" y="689095"/>
            <a:ext cx="2515854" cy="2515854"/>
          </a:xfrm>
          <a:prstGeom prst="rect">
            <a:avLst/>
          </a:prstGeom>
        </p:spPr>
      </p:pic>
    </p:spTree>
    <p:extLst>
      <p:ext uri="{BB962C8B-B14F-4D97-AF65-F5344CB8AC3E}">
        <p14:creationId xmlns:p14="http://schemas.microsoft.com/office/powerpoint/2010/main" val="965076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61846" y="806"/>
            <a:ext cx="7730154" cy="6857194"/>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7" name="矩形 6">
            <a:extLst>
              <a:ext uri="{FF2B5EF4-FFF2-40B4-BE49-F238E27FC236}">
                <a16:creationId xmlns:a16="http://schemas.microsoft.com/office/drawing/2014/main" id="{FDEF5215-5E6D-406A-86BE-582409F282B1}"/>
              </a:ext>
            </a:extLst>
          </p:cNvPr>
          <p:cNvSpPr/>
          <p:nvPr/>
        </p:nvSpPr>
        <p:spPr>
          <a:xfrm>
            <a:off x="563928" y="1326890"/>
            <a:ext cx="3680411" cy="523220"/>
          </a:xfrm>
          <a:prstGeom prst="rect">
            <a:avLst/>
          </a:prstGeom>
        </p:spPr>
        <p:txBody>
          <a:bodyPr wrap="square">
            <a:spAutoFit/>
          </a:bodyPr>
          <a:lstStyle/>
          <a:p>
            <a:pPr algn="just"/>
            <a:r>
              <a:rPr lang="zh-CN" altLang="en-US" sz="2800" b="1" dirty="0">
                <a:solidFill>
                  <a:schemeClr val="bg1"/>
                </a:solidFill>
                <a:latin typeface="思源黑体 CN Bold" panose="020B0800000000000000" pitchFamily="34" charset="-122"/>
                <a:ea typeface="思源黑体 CN Bold" panose="020B0800000000000000" pitchFamily="34" charset="-122"/>
                <a:cs typeface="Source Han Sans CN" charset="-122"/>
              </a:rPr>
              <a:t>展示内容与分组安排</a:t>
            </a:r>
          </a:p>
        </p:txBody>
      </p:sp>
      <p:sp>
        <p:nvSpPr>
          <p:cNvPr id="8" name="矩形 7">
            <a:extLst>
              <a:ext uri="{FF2B5EF4-FFF2-40B4-BE49-F238E27FC236}">
                <a16:creationId xmlns:a16="http://schemas.microsoft.com/office/drawing/2014/main" id="{B981DF08-11AD-4617-9E23-125805CB6584}"/>
              </a:ext>
            </a:extLst>
          </p:cNvPr>
          <p:cNvSpPr/>
          <p:nvPr/>
        </p:nvSpPr>
        <p:spPr>
          <a:xfrm>
            <a:off x="291885" y="2359355"/>
            <a:ext cx="4833314" cy="4785413"/>
          </a:xfrm>
          <a:prstGeom prst="rect">
            <a:avLst/>
          </a:prstGeom>
        </p:spPr>
        <p:txBody>
          <a:bodyPr wrap="square">
            <a:spAutoFit/>
          </a:bodyPr>
          <a:lstStyle/>
          <a:p>
            <a:pPr algn="just">
              <a:lnSpc>
                <a:spcPct val="140000"/>
              </a:lnSpc>
            </a:pP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一、中国特色社会主义政治发展道路的形成与发展（新中国成立前与后为</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组与</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2</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a:t>
            </a: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二、中国特色社会主义政治发展道路的内涵（</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3</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a:t>
            </a: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三、坚持走中国特色社会主义政治发展道路的原因</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必然性（</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4</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a:t>
            </a: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四、坚定不移地走中国特色社会主义政治发展道路（</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5</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组与</a:t>
            </a:r>
            <a:r>
              <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6</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组各三点）</a:t>
            </a: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endParaRPr lang="en-US" altLang="zh-CN"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grpSp>
        <p:nvGrpSpPr>
          <p:cNvPr id="9" name="组 18">
            <a:extLst>
              <a:ext uri="{FF2B5EF4-FFF2-40B4-BE49-F238E27FC236}">
                <a16:creationId xmlns:a16="http://schemas.microsoft.com/office/drawing/2014/main" id="{1C51793F-8DB2-4A88-A689-AC1647705CB1}"/>
              </a:ext>
            </a:extLst>
          </p:cNvPr>
          <p:cNvGrpSpPr/>
          <p:nvPr/>
        </p:nvGrpSpPr>
        <p:grpSpPr>
          <a:xfrm>
            <a:off x="717513" y="2025808"/>
            <a:ext cx="761326" cy="180000"/>
            <a:chOff x="9950219" y="2535194"/>
            <a:chExt cx="761326" cy="180000"/>
          </a:xfrm>
        </p:grpSpPr>
        <p:sp>
          <p:nvSpPr>
            <p:cNvPr id="10" name="椭圆 9">
              <a:extLst>
                <a:ext uri="{FF2B5EF4-FFF2-40B4-BE49-F238E27FC236}">
                  <a16:creationId xmlns:a16="http://schemas.microsoft.com/office/drawing/2014/main" id="{FF82B306-CED5-41D0-9EF6-4287C5EDFA22}"/>
                </a:ext>
              </a:extLst>
            </p:cNvPr>
            <p:cNvSpPr>
              <a:spLocks noChangeAspect="1"/>
            </p:cNvSpPr>
            <p:nvPr/>
          </p:nvSpPr>
          <p:spPr>
            <a:xfrm>
              <a:off x="9950219" y="2535194"/>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527CBE5F-E6DF-4E45-BE7F-AABFBC4D3316}"/>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276EF853-43F6-4EC4-B548-A4C15C3FD84A}"/>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 12"/>
          <p:cNvGrpSpPr/>
          <p:nvPr/>
        </p:nvGrpSpPr>
        <p:grpSpPr>
          <a:xfrm>
            <a:off x="6508424" y="1146682"/>
            <a:ext cx="719528" cy="719528"/>
            <a:chOff x="8484433" y="2215366"/>
            <a:chExt cx="719528" cy="719528"/>
          </a:xfrm>
        </p:grpSpPr>
        <p:sp>
          <p:nvSpPr>
            <p:cNvPr id="14" name="椭圆 13"/>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6" name="组 15"/>
          <p:cNvGrpSpPr/>
          <p:nvPr/>
        </p:nvGrpSpPr>
        <p:grpSpPr>
          <a:xfrm>
            <a:off x="4405671" y="5623606"/>
            <a:ext cx="719528" cy="719528"/>
            <a:chOff x="8490822" y="4206137"/>
            <a:chExt cx="719528" cy="719528"/>
          </a:xfrm>
        </p:grpSpPr>
        <p:sp>
          <p:nvSpPr>
            <p:cNvPr id="17" name="椭圆 16"/>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9" name="组 18"/>
          <p:cNvGrpSpPr/>
          <p:nvPr/>
        </p:nvGrpSpPr>
        <p:grpSpPr>
          <a:xfrm>
            <a:off x="5339715" y="3556097"/>
            <a:ext cx="719528" cy="719528"/>
            <a:chOff x="8493825" y="3174743"/>
            <a:chExt cx="719528" cy="719528"/>
          </a:xfrm>
        </p:grpSpPr>
        <p:sp>
          <p:nvSpPr>
            <p:cNvPr id="20" name="椭圆 19"/>
            <p:cNvSpPr/>
            <p:nvPr/>
          </p:nvSpPr>
          <p:spPr>
            <a:xfrm>
              <a:off x="8493825" y="3174743"/>
              <a:ext cx="719528" cy="719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27" name="矩形 26"/>
          <p:cNvSpPr/>
          <p:nvPr/>
        </p:nvSpPr>
        <p:spPr>
          <a:xfrm>
            <a:off x="7518009" y="1005954"/>
            <a:ext cx="3049472" cy="825932"/>
          </a:xfrm>
          <a:prstGeom prst="rect">
            <a:avLst/>
          </a:prstGeom>
        </p:spPr>
        <p:txBody>
          <a:bodyPr wrap="square">
            <a:spAutoFit/>
          </a:bodyPr>
          <a:lstStyle/>
          <a:p>
            <a:pPr algn="just">
              <a:lnSpc>
                <a:spcPct val="14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6</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个小组的分组不变；每组展示的时间仍为</a:t>
            </a:r>
            <a:r>
              <a:rPr lang="en-US" altLang="zh-CN"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10</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分钟</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endPar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28" name="矩形 27"/>
          <p:cNvSpPr/>
          <p:nvPr/>
        </p:nvSpPr>
        <p:spPr>
          <a:xfrm>
            <a:off x="6523003" y="2712308"/>
            <a:ext cx="4776862" cy="2377126"/>
          </a:xfrm>
          <a:prstGeom prst="rect">
            <a:avLst/>
          </a:prstGeom>
        </p:spPr>
        <p:txBody>
          <a:bodyPr wrap="square">
            <a:spAutoFit/>
          </a:bodyPr>
          <a:lstStyle/>
          <a:p>
            <a:pPr algn="just">
              <a:lnSpc>
                <a:spcPct val="14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评价标准：</a:t>
            </a:r>
          </a:p>
          <a:p>
            <a:pPr algn="just">
              <a:lnSpc>
                <a:spcPct val="14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展示</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内容</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方面：扣题性、充实性、逻辑性，注意有</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理</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有</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据</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en-US" altLang="zh-CN"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12</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分</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p>
          <a:p>
            <a:pPr algn="just">
              <a:lnSpc>
                <a:spcPct val="14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2.</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展示</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形式</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方面：多样性、语言表达水平、</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PPT</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制作水平（</a:t>
            </a:r>
            <a:r>
              <a:rPr lang="en-US" altLang="zh-CN"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6</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分</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4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3.</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时间</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控制情况（</a:t>
            </a:r>
            <a:r>
              <a:rPr lang="en-US" altLang="zh-CN"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2</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分</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p>
        </p:txBody>
      </p:sp>
      <p:sp>
        <p:nvSpPr>
          <p:cNvPr id="29" name="矩形 28"/>
          <p:cNvSpPr/>
          <p:nvPr/>
        </p:nvSpPr>
        <p:spPr>
          <a:xfrm>
            <a:off x="5360183" y="5667238"/>
            <a:ext cx="5668221" cy="476541"/>
          </a:xfrm>
          <a:prstGeom prst="rect">
            <a:avLst/>
          </a:prstGeom>
        </p:spPr>
        <p:txBody>
          <a:bodyPr wrap="square">
            <a:spAutoFit/>
          </a:bodyPr>
          <a:lstStyle/>
          <a:p>
            <a:pPr algn="just">
              <a:lnSpc>
                <a:spcPct val="14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本小组展示环节</a:t>
            </a:r>
            <a:r>
              <a:rPr lang="zh-CN" altLang="en-US"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占期末总成绩的</a:t>
            </a:r>
            <a:r>
              <a:rPr lang="en-US" altLang="zh-CN" sz="20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20%</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p>
        </p:txBody>
      </p:sp>
      <p:pic>
        <p:nvPicPr>
          <p:cNvPr id="30" name="图片 29"/>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flipH="1">
            <a:off x="9130553" y="3779868"/>
            <a:ext cx="3061447" cy="3100159"/>
          </a:xfrm>
          <a:prstGeom prst="rect">
            <a:avLst/>
          </a:prstGeom>
        </p:spPr>
      </p:pic>
      <p:sp>
        <p:nvSpPr>
          <p:cNvPr id="31" name="文本占位符 30">
            <a:extLst>
              <a:ext uri="{FF2B5EF4-FFF2-40B4-BE49-F238E27FC236}">
                <a16:creationId xmlns:a16="http://schemas.microsoft.com/office/drawing/2014/main" id="{BE041652-64A2-4B1F-B0C6-0ABFF433C58E}"/>
              </a:ext>
            </a:extLst>
          </p:cNvPr>
          <p:cNvSpPr>
            <a:spLocks noGrp="1"/>
          </p:cNvSpPr>
          <p:nvPr>
            <p:ph type="body" sz="quarter" idx="10"/>
          </p:nvPr>
        </p:nvSpPr>
        <p:spPr>
          <a:xfrm>
            <a:off x="758680" y="606788"/>
            <a:ext cx="5300563" cy="338554"/>
          </a:xfrm>
        </p:spPr>
        <p:txBody>
          <a:bodyPr/>
          <a:lstStyle/>
          <a:p>
            <a:r>
              <a:rPr lang="zh-CN" altLang="en-US" dirty="0"/>
              <a:t>小组展示：</a:t>
            </a:r>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中国特色社会主义政治发展道路</a:t>
            </a:r>
            <a:endParaRPr lang="zh-CN" altLang="en-US" dirty="0"/>
          </a:p>
        </p:txBody>
      </p:sp>
    </p:spTree>
    <p:extLst>
      <p:ext uri="{BB962C8B-B14F-4D97-AF65-F5344CB8AC3E}">
        <p14:creationId xmlns:p14="http://schemas.microsoft.com/office/powerpoint/2010/main" val="3465250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矩形 3">
            <a:extLst>
              <a:ext uri="{FF2B5EF4-FFF2-40B4-BE49-F238E27FC236}">
                <a16:creationId xmlns:a16="http://schemas.microsoft.com/office/drawing/2014/main" id="{E8CCABD9-8534-44EE-ABFC-E17E76CF660E}"/>
              </a:ext>
            </a:extLst>
          </p:cNvPr>
          <p:cNvSpPr/>
          <p:nvPr/>
        </p:nvSpPr>
        <p:spPr>
          <a:xfrm>
            <a:off x="0" y="-1"/>
            <a:ext cx="12192000" cy="68579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00650" y="0"/>
            <a:ext cx="6991350" cy="6857999"/>
          </a:xfrm>
          <a:prstGeom prst="rect">
            <a:avLst/>
          </a:prstGeom>
        </p:spPr>
      </p:pic>
      <p:sp>
        <p:nvSpPr>
          <p:cNvPr id="8" name="矩形 7">
            <a:extLst>
              <a:ext uri="{FF2B5EF4-FFF2-40B4-BE49-F238E27FC236}">
                <a16:creationId xmlns:a16="http://schemas.microsoft.com/office/drawing/2014/main" id="{55BCE572-B17C-4516-B246-6B0EAD81EE78}"/>
              </a:ext>
            </a:extLst>
          </p:cNvPr>
          <p:cNvSpPr/>
          <p:nvPr/>
        </p:nvSpPr>
        <p:spPr>
          <a:xfrm>
            <a:off x="578842" y="1865425"/>
            <a:ext cx="5943452" cy="3655744"/>
          </a:xfrm>
          <a:prstGeom prst="rect">
            <a:avLst/>
          </a:prstGeom>
        </p:spPr>
        <p:txBody>
          <a:bodyPr wrap="square">
            <a:spAutoFit/>
          </a:bodyPr>
          <a:lstStyle/>
          <a:p>
            <a:pPr algn="just">
              <a:lnSpc>
                <a:spcPct val="140000"/>
              </a:lnSpc>
            </a:pP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在</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阶级社会</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对立阶级之间的矛盾</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是社会主要矛盾，因此，</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阶级矛盾的变化</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推动政治发展。为了协调矛盾、缓和冲突，统治阶级必须调整既有的权力结构和相关的制度安排，以适应变化的社会结构与阶级关系。因此，在阶级对立的社会中，阶级间的冲突和斗争是政治发展的直接动力。</a:t>
            </a:r>
          </a:p>
        </p:txBody>
      </p:sp>
      <p:sp>
        <p:nvSpPr>
          <p:cNvPr id="9" name="圆角矩形 16">
            <a:extLst>
              <a:ext uri="{FF2B5EF4-FFF2-40B4-BE49-F238E27FC236}">
                <a16:creationId xmlns:a16="http://schemas.microsoft.com/office/drawing/2014/main" id="{BC5203FF-DF9B-422C-0A36-ABA80AA8F78A}"/>
              </a:ext>
            </a:extLst>
          </p:cNvPr>
          <p:cNvSpPr/>
          <p:nvPr/>
        </p:nvSpPr>
        <p:spPr>
          <a:xfrm>
            <a:off x="1226598" y="705060"/>
            <a:ext cx="4509263" cy="88714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社会发展特定时期的主要矛盾</a:t>
            </a:r>
            <a:endParaRPr kumimoji="1" lang="en-US" altLang="zh-CN" sz="2400" b="1" dirty="0">
              <a:solidFill>
                <a:schemeClr val="tx1"/>
              </a:solidFill>
            </a:endParaRPr>
          </a:p>
          <a:p>
            <a:pPr algn="ctr"/>
            <a:r>
              <a:rPr kumimoji="1" lang="zh-CN" altLang="en-US" sz="2400" b="1" dirty="0">
                <a:solidFill>
                  <a:schemeClr val="tx1"/>
                </a:solidFill>
              </a:rPr>
              <a:t>政治发展的直接动力</a:t>
            </a:r>
          </a:p>
        </p:txBody>
      </p:sp>
    </p:spTree>
    <p:extLst>
      <p:ext uri="{BB962C8B-B14F-4D97-AF65-F5344CB8AC3E}">
        <p14:creationId xmlns:p14="http://schemas.microsoft.com/office/powerpoint/2010/main" val="396340853"/>
      </p:ext>
    </p:extLst>
  </p:cSld>
  <p:clrMapOvr>
    <a:masterClrMapping/>
  </p:clrMapOvr>
  <p:transition spd="slow">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矩形 3">
            <a:extLst>
              <a:ext uri="{FF2B5EF4-FFF2-40B4-BE49-F238E27FC236}">
                <a16:creationId xmlns:a16="http://schemas.microsoft.com/office/drawing/2014/main" id="{E8CCABD9-8534-44EE-ABFC-E17E76CF660E}"/>
              </a:ext>
            </a:extLst>
          </p:cNvPr>
          <p:cNvSpPr/>
          <p:nvPr/>
        </p:nvSpPr>
        <p:spPr>
          <a:xfrm>
            <a:off x="0" y="-1"/>
            <a:ext cx="12192000" cy="68579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00650" y="0"/>
            <a:ext cx="6991350" cy="6857999"/>
          </a:xfrm>
          <a:prstGeom prst="rect">
            <a:avLst/>
          </a:prstGeom>
        </p:spPr>
      </p:pic>
      <p:sp>
        <p:nvSpPr>
          <p:cNvPr id="8" name="矩形 7">
            <a:extLst>
              <a:ext uri="{FF2B5EF4-FFF2-40B4-BE49-F238E27FC236}">
                <a16:creationId xmlns:a16="http://schemas.microsoft.com/office/drawing/2014/main" id="{55BCE572-B17C-4516-B246-6B0EAD81EE78}"/>
              </a:ext>
            </a:extLst>
          </p:cNvPr>
          <p:cNvSpPr/>
          <p:nvPr/>
        </p:nvSpPr>
        <p:spPr>
          <a:xfrm>
            <a:off x="578842" y="1756720"/>
            <a:ext cx="5943452" cy="4689874"/>
          </a:xfrm>
          <a:prstGeom prst="rect">
            <a:avLst/>
          </a:prstGeom>
        </p:spPr>
        <p:txBody>
          <a:bodyPr wrap="square">
            <a:spAutoFit/>
          </a:bodyPr>
          <a:lstStyle/>
          <a:p>
            <a:pPr algn="just">
              <a:lnSpc>
                <a:spcPct val="140000"/>
              </a:lnSpc>
            </a:pP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在</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社会主义社会</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随着剥削阶级的消灭，阶级矛盾和阶级斗争不再是社会的主要矛盾。与此同时，新的生产关系和上层建筑的确立，为生产力发展提供了巨大空间。在这个时期，为满足社会成员的需要而发展生产力，成为社会生活的主要内容，</a:t>
            </a:r>
            <a:r>
              <a:rPr lang="zh-CN" altLang="en-US" sz="24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社会成员的需要与生产力发展之间的矛盾</a:t>
            </a:r>
            <a:r>
              <a:rPr lang="zh-CN" altLang="en-US" sz="2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上升为社会主要矛盾，由此赋予这个时期政治发展以直接动力。</a:t>
            </a:r>
          </a:p>
        </p:txBody>
      </p:sp>
      <p:sp>
        <p:nvSpPr>
          <p:cNvPr id="9" name="圆角矩形 16">
            <a:extLst>
              <a:ext uri="{FF2B5EF4-FFF2-40B4-BE49-F238E27FC236}">
                <a16:creationId xmlns:a16="http://schemas.microsoft.com/office/drawing/2014/main" id="{BC5203FF-DF9B-422C-0A36-ABA80AA8F78A}"/>
              </a:ext>
            </a:extLst>
          </p:cNvPr>
          <p:cNvSpPr/>
          <p:nvPr/>
        </p:nvSpPr>
        <p:spPr>
          <a:xfrm>
            <a:off x="1226598" y="705060"/>
            <a:ext cx="4509263" cy="88714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社会发展特定时期的主要矛盾</a:t>
            </a:r>
            <a:endParaRPr kumimoji="1" lang="en-US" altLang="zh-CN" sz="2400" b="1" dirty="0">
              <a:solidFill>
                <a:schemeClr val="tx1"/>
              </a:solidFill>
            </a:endParaRPr>
          </a:p>
          <a:p>
            <a:pPr algn="ctr"/>
            <a:r>
              <a:rPr kumimoji="1" lang="zh-CN" altLang="en-US" sz="2400" b="1" dirty="0">
                <a:solidFill>
                  <a:schemeClr val="tx1"/>
                </a:solidFill>
              </a:rPr>
              <a:t>政治发展的直接动力</a:t>
            </a:r>
          </a:p>
        </p:txBody>
      </p:sp>
    </p:spTree>
    <p:extLst>
      <p:ext uri="{BB962C8B-B14F-4D97-AF65-F5344CB8AC3E}">
        <p14:creationId xmlns:p14="http://schemas.microsoft.com/office/powerpoint/2010/main" val="53383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矩形 3">
            <a:extLst>
              <a:ext uri="{FF2B5EF4-FFF2-40B4-BE49-F238E27FC236}">
                <a16:creationId xmlns:a16="http://schemas.microsoft.com/office/drawing/2014/main" id="{E8CCABD9-8534-44EE-ABFC-E17E76CF660E}"/>
              </a:ext>
            </a:extLst>
          </p:cNvPr>
          <p:cNvSpPr/>
          <p:nvPr/>
        </p:nvSpPr>
        <p:spPr>
          <a:xfrm>
            <a:off x="0" y="-1"/>
            <a:ext cx="12192000" cy="68579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00650" y="0"/>
            <a:ext cx="6991350" cy="6857999"/>
          </a:xfrm>
          <a:prstGeom prst="rect">
            <a:avLst/>
          </a:prstGeom>
        </p:spPr>
      </p:pic>
      <p:sp>
        <p:nvSpPr>
          <p:cNvPr id="8" name="矩形 7">
            <a:extLst>
              <a:ext uri="{FF2B5EF4-FFF2-40B4-BE49-F238E27FC236}">
                <a16:creationId xmlns:a16="http://schemas.microsoft.com/office/drawing/2014/main" id="{55BCE572-B17C-4516-B246-6B0EAD81EE78}"/>
              </a:ext>
            </a:extLst>
          </p:cNvPr>
          <p:cNvSpPr/>
          <p:nvPr/>
        </p:nvSpPr>
        <p:spPr>
          <a:xfrm>
            <a:off x="578842" y="1756720"/>
            <a:ext cx="5943452" cy="4567597"/>
          </a:xfrm>
          <a:prstGeom prst="rect">
            <a:avLst/>
          </a:prstGeom>
        </p:spPr>
        <p:txBody>
          <a:bodyPr wrap="square">
            <a:spAutoFit/>
          </a:bodyPr>
          <a:lstStyle/>
          <a:p>
            <a:pPr algn="just">
              <a:lnSpc>
                <a:spcPct val="140000"/>
              </a:lnSpc>
            </a:pPr>
            <a:r>
              <a:rPr lang="zh-CN" altLang="en-US" sz="21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在我国，中国特色社会主义进入</a:t>
            </a:r>
            <a:r>
              <a:rPr lang="zh-CN" altLang="en-US" sz="21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新时代</a:t>
            </a:r>
            <a:r>
              <a:rPr lang="zh-CN" altLang="en-US" sz="21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后，生产力发展基础上的社会发展，使得“人民美好生活需要日益广泛，不仅对物质文化生活提出了更高要求，而且在民主、法治、公平、正义、安全、环境等方面的要求日益增长”，新时代的社会主要矛盾转化为</a:t>
            </a:r>
            <a:r>
              <a:rPr lang="zh-CN" altLang="en-US" sz="2100"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人民日益增长的美好生活需要同不平衡不充分的发展之间的矛盾</a:t>
            </a:r>
            <a:r>
              <a:rPr lang="zh-CN" altLang="en-US" sz="21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。因此，新时代我国政治发展的直接动力，来自人民群众对于美好的政治生活和社会生活的需要与政治发展不充分不均衡的矛盾。</a:t>
            </a:r>
          </a:p>
        </p:txBody>
      </p:sp>
      <p:sp>
        <p:nvSpPr>
          <p:cNvPr id="9" name="圆角矩形 16">
            <a:extLst>
              <a:ext uri="{FF2B5EF4-FFF2-40B4-BE49-F238E27FC236}">
                <a16:creationId xmlns:a16="http://schemas.microsoft.com/office/drawing/2014/main" id="{BC5203FF-DF9B-422C-0A36-ABA80AA8F78A}"/>
              </a:ext>
            </a:extLst>
          </p:cNvPr>
          <p:cNvSpPr/>
          <p:nvPr/>
        </p:nvSpPr>
        <p:spPr>
          <a:xfrm>
            <a:off x="1226598" y="705060"/>
            <a:ext cx="4509263" cy="88714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社会发展特定时期的主要矛盾</a:t>
            </a:r>
            <a:endParaRPr kumimoji="1" lang="en-US" altLang="zh-CN" sz="2400" b="1" dirty="0">
              <a:solidFill>
                <a:schemeClr val="tx1"/>
              </a:solidFill>
            </a:endParaRPr>
          </a:p>
          <a:p>
            <a:pPr algn="ctr"/>
            <a:r>
              <a:rPr kumimoji="1" lang="zh-CN" altLang="en-US" sz="2400" b="1" dirty="0">
                <a:solidFill>
                  <a:schemeClr val="tx1"/>
                </a:solidFill>
              </a:rPr>
              <a:t>政治发展的直接动力</a:t>
            </a:r>
          </a:p>
        </p:txBody>
      </p:sp>
    </p:spTree>
    <p:extLst>
      <p:ext uri="{BB962C8B-B14F-4D97-AF65-F5344CB8AC3E}">
        <p14:creationId xmlns:p14="http://schemas.microsoft.com/office/powerpoint/2010/main" val="163346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4114800"/>
          </a:xfrm>
          <a:prstGeom prst="rect">
            <a:avLst/>
          </a:prstGeom>
        </p:spPr>
      </p:pic>
      <p:sp>
        <p:nvSpPr>
          <p:cNvPr id="3" name="矩形 2"/>
          <p:cNvSpPr/>
          <p:nvPr/>
        </p:nvSpPr>
        <p:spPr>
          <a:xfrm>
            <a:off x="0" y="3719945"/>
            <a:ext cx="12192000" cy="3138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0"/>
            <a:ext cx="12192000" cy="3719945"/>
          </a:xfrm>
          <a:prstGeom prst="rect">
            <a:avLst/>
          </a:prstGeom>
          <a:gradFill flip="none" rotWithShape="1">
            <a:gsLst>
              <a:gs pos="29000">
                <a:schemeClr val="accent1">
                  <a:alpha val="4000"/>
                </a:schemeClr>
              </a:gs>
              <a:gs pos="57000">
                <a:schemeClr val="accent1">
                  <a:alpha val="20000"/>
                </a:schemeClr>
              </a:gs>
              <a:gs pos="76000">
                <a:schemeClr val="accent1">
                  <a:alpha val="45000"/>
                </a:schemeClr>
              </a:gs>
              <a:gs pos="100000">
                <a:schemeClr val="accent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963243" y="4138873"/>
            <a:ext cx="4236069"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政治发展的含义</a:t>
            </a:r>
          </a:p>
        </p:txBody>
      </p:sp>
      <p:sp>
        <p:nvSpPr>
          <p:cNvPr id="25" name="矩形 24"/>
          <p:cNvSpPr/>
          <p:nvPr/>
        </p:nvSpPr>
        <p:spPr>
          <a:xfrm>
            <a:off x="4639252" y="4097385"/>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壹</a:t>
            </a:r>
          </a:p>
        </p:txBody>
      </p:sp>
      <p:sp>
        <p:nvSpPr>
          <p:cNvPr id="41" name="矩形 40"/>
          <p:cNvSpPr/>
          <p:nvPr/>
        </p:nvSpPr>
        <p:spPr>
          <a:xfrm>
            <a:off x="744650" y="4261211"/>
            <a:ext cx="3643909" cy="1754326"/>
          </a:xfrm>
          <a:prstGeom prst="rect">
            <a:avLst/>
          </a:prstGeom>
        </p:spPr>
        <p:txBody>
          <a:bodyPr wrap="square">
            <a:spAutoFit/>
          </a:bodyPr>
          <a:lstStyle/>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第一节</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政治发展的</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含义与理论</a:t>
            </a:r>
          </a:p>
        </p:txBody>
      </p:sp>
      <p:cxnSp>
        <p:nvCxnSpPr>
          <p:cNvPr id="42" name="直线连接符 41"/>
          <p:cNvCxnSpPr/>
          <p:nvPr/>
        </p:nvCxnSpPr>
        <p:spPr>
          <a:xfrm>
            <a:off x="4388559" y="4261211"/>
            <a:ext cx="0" cy="1994245"/>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2ACF8AB-E8EC-0032-1DAB-79D160C6B0F1}"/>
              </a:ext>
            </a:extLst>
          </p:cNvPr>
          <p:cNvSpPr/>
          <p:nvPr/>
        </p:nvSpPr>
        <p:spPr>
          <a:xfrm>
            <a:off x="4618885" y="4877400"/>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贰</a:t>
            </a:r>
          </a:p>
        </p:txBody>
      </p:sp>
      <p:sp>
        <p:nvSpPr>
          <p:cNvPr id="7" name="矩形 6">
            <a:extLst>
              <a:ext uri="{FF2B5EF4-FFF2-40B4-BE49-F238E27FC236}">
                <a16:creationId xmlns:a16="http://schemas.microsoft.com/office/drawing/2014/main" id="{68D20048-6B69-5906-EF8C-D6721E880BB3}"/>
              </a:ext>
            </a:extLst>
          </p:cNvPr>
          <p:cNvSpPr/>
          <p:nvPr/>
        </p:nvSpPr>
        <p:spPr>
          <a:xfrm>
            <a:off x="4607150" y="5657415"/>
            <a:ext cx="1328180" cy="707886"/>
          </a:xfrm>
          <a:prstGeom prst="rect">
            <a:avLst/>
          </a:prstGeom>
        </p:spPr>
        <p:txBody>
          <a:bodyPr wrap="square">
            <a:spAutoFit/>
          </a:bodyPr>
          <a:lstStyle/>
          <a:p>
            <a:pPr algn="ctr"/>
            <a:r>
              <a:rPr lang="zh-CN" altLang="en-US" sz="4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叁</a:t>
            </a:r>
          </a:p>
        </p:txBody>
      </p:sp>
      <p:sp>
        <p:nvSpPr>
          <p:cNvPr id="8" name="矩形 7">
            <a:extLst>
              <a:ext uri="{FF2B5EF4-FFF2-40B4-BE49-F238E27FC236}">
                <a16:creationId xmlns:a16="http://schemas.microsoft.com/office/drawing/2014/main" id="{408512DC-2F78-BD2F-B687-80BEE6C75585}"/>
              </a:ext>
            </a:extLst>
          </p:cNvPr>
          <p:cNvSpPr/>
          <p:nvPr/>
        </p:nvSpPr>
        <p:spPr>
          <a:xfrm>
            <a:off x="5963243" y="4938955"/>
            <a:ext cx="4236069"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西方政治发展理论</a:t>
            </a:r>
          </a:p>
        </p:txBody>
      </p:sp>
      <p:sp>
        <p:nvSpPr>
          <p:cNvPr id="9" name="矩形 8">
            <a:extLst>
              <a:ext uri="{FF2B5EF4-FFF2-40B4-BE49-F238E27FC236}">
                <a16:creationId xmlns:a16="http://schemas.microsoft.com/office/drawing/2014/main" id="{23D7CBC3-C578-1EE4-2F40-36B5EBBF5AB1}"/>
              </a:ext>
            </a:extLst>
          </p:cNvPr>
          <p:cNvSpPr/>
          <p:nvPr/>
        </p:nvSpPr>
        <p:spPr>
          <a:xfrm>
            <a:off x="5947065" y="5734488"/>
            <a:ext cx="5165093" cy="584775"/>
          </a:xfrm>
          <a:prstGeom prst="rect">
            <a:avLst/>
          </a:prstGeom>
        </p:spPr>
        <p:txBody>
          <a:bodyPr wrap="square">
            <a:spAutoFit/>
          </a:bodyPr>
          <a:lstStyle/>
          <a:p>
            <a:pPr algn="just"/>
            <a:r>
              <a:rPr lang="zh-CN" altLang="en-US" sz="3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马克思主义政治发展理论</a:t>
            </a:r>
          </a:p>
        </p:txBody>
      </p:sp>
    </p:spTree>
    <p:extLst>
      <p:ext uri="{BB962C8B-B14F-4D97-AF65-F5344CB8AC3E}">
        <p14:creationId xmlns:p14="http://schemas.microsoft.com/office/powerpoint/2010/main" val="10937266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1945BC-0283-62B5-BC2B-5D0F74B5C34F}"/>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flipH="1">
            <a:off x="0" y="0"/>
            <a:ext cx="12192000" cy="6857194"/>
          </a:xfrm>
          <a:prstGeom prst="rect">
            <a:avLst/>
          </a:prstGeom>
          <a:solidFill>
            <a:schemeClr val="accent1"/>
          </a:solidFill>
          <a:ln>
            <a:noFill/>
          </a:ln>
        </p:spPr>
      </p:pic>
      <p:sp>
        <p:nvSpPr>
          <p:cNvPr id="6" name="圆角矩形 5"/>
          <p:cNvSpPr/>
          <p:nvPr/>
        </p:nvSpPr>
        <p:spPr>
          <a:xfrm>
            <a:off x="534791" y="450213"/>
            <a:ext cx="111755" cy="653531"/>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black"/>
              </a:solidFill>
            </a:endParaRPr>
          </a:p>
        </p:txBody>
      </p:sp>
      <p:sp>
        <p:nvSpPr>
          <p:cNvPr id="7" name="文本占位符 7">
            <a:extLst>
              <a:ext uri="{FF2B5EF4-FFF2-40B4-BE49-F238E27FC236}">
                <a16:creationId xmlns:a16="http://schemas.microsoft.com/office/drawing/2014/main" id="{4EC21E53-F75C-4F9C-A38E-A50A63C1E930}"/>
              </a:ext>
            </a:extLst>
          </p:cNvPr>
          <p:cNvSpPr txBox="1">
            <a:spLocks/>
          </p:cNvSpPr>
          <p:nvPr/>
        </p:nvSpPr>
        <p:spPr>
          <a:xfrm>
            <a:off x="775022" y="554301"/>
            <a:ext cx="3833093"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一、政治发展的含义</a:t>
            </a:r>
          </a:p>
        </p:txBody>
      </p:sp>
      <p:grpSp>
        <p:nvGrpSpPr>
          <p:cNvPr id="22" name="组合 21">
            <a:extLst>
              <a:ext uri="{FF2B5EF4-FFF2-40B4-BE49-F238E27FC236}">
                <a16:creationId xmlns:a16="http://schemas.microsoft.com/office/drawing/2014/main" id="{67D3DAC1-C9DF-34B3-74E7-99B3AB804C6A}"/>
              </a:ext>
            </a:extLst>
          </p:cNvPr>
          <p:cNvGrpSpPr/>
          <p:nvPr/>
        </p:nvGrpSpPr>
        <p:grpSpPr>
          <a:xfrm>
            <a:off x="7797948" y="-18765"/>
            <a:ext cx="122695" cy="6895530"/>
            <a:chOff x="7455048" y="0"/>
            <a:chExt cx="122695" cy="6895530"/>
          </a:xfrm>
        </p:grpSpPr>
        <p:cxnSp>
          <p:nvCxnSpPr>
            <p:cNvPr id="35" name="直线连接符 34"/>
            <p:cNvCxnSpPr/>
            <p:nvPr/>
          </p:nvCxnSpPr>
          <p:spPr>
            <a:xfrm>
              <a:off x="7523743" y="0"/>
              <a:ext cx="0" cy="68955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p:cNvSpPr>
              <a:spLocks noChangeAspect="1"/>
            </p:cNvSpPr>
            <p:nvPr/>
          </p:nvSpPr>
          <p:spPr>
            <a:xfrm>
              <a:off x="7455048" y="6081730"/>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a:spLocks noChangeAspect="1"/>
            </p:cNvSpPr>
            <p:nvPr/>
          </p:nvSpPr>
          <p:spPr>
            <a:xfrm>
              <a:off x="7455048" y="5030648"/>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a:spLocks noChangeAspect="1"/>
            </p:cNvSpPr>
            <p:nvPr/>
          </p:nvSpPr>
          <p:spPr>
            <a:xfrm>
              <a:off x="7456227" y="4020844"/>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a:spLocks noChangeAspect="1"/>
            </p:cNvSpPr>
            <p:nvPr/>
          </p:nvSpPr>
          <p:spPr>
            <a:xfrm>
              <a:off x="7469743" y="3017824"/>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a:extLst>
                <a:ext uri="{FF2B5EF4-FFF2-40B4-BE49-F238E27FC236}">
                  <a16:creationId xmlns:a16="http://schemas.microsoft.com/office/drawing/2014/main" id="{84F9C3C9-31B5-C42E-AC54-E9B3B82DAF6B}"/>
                </a:ext>
              </a:extLst>
            </p:cNvPr>
            <p:cNvSpPr>
              <a:spLocks noChangeAspect="1"/>
            </p:cNvSpPr>
            <p:nvPr/>
          </p:nvSpPr>
          <p:spPr>
            <a:xfrm>
              <a:off x="7469743" y="1959958"/>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3">
            <a:extLst>
              <a:ext uri="{FF2B5EF4-FFF2-40B4-BE49-F238E27FC236}">
                <a16:creationId xmlns:a16="http://schemas.microsoft.com/office/drawing/2014/main" id="{7F1EE449-8E28-2B42-1797-DEF7298F4954}"/>
              </a:ext>
            </a:extLst>
          </p:cNvPr>
          <p:cNvGrpSpPr/>
          <p:nvPr/>
        </p:nvGrpSpPr>
        <p:grpSpPr>
          <a:xfrm>
            <a:off x="8332871" y="1235784"/>
            <a:ext cx="3143933" cy="4935181"/>
            <a:chOff x="7875455" y="1650025"/>
            <a:chExt cx="3143933" cy="4935181"/>
          </a:xfrm>
          <a:noFill/>
        </p:grpSpPr>
        <p:sp>
          <p:nvSpPr>
            <p:cNvPr id="14" name="任意形状 10">
              <a:extLst>
                <a:ext uri="{FF2B5EF4-FFF2-40B4-BE49-F238E27FC236}">
                  <a16:creationId xmlns:a16="http://schemas.microsoft.com/office/drawing/2014/main" id="{B60526FB-206C-BDA8-5A5F-3E75B724C812}"/>
                </a:ext>
              </a:extLst>
            </p:cNvPr>
            <p:cNvSpPr/>
            <p:nvPr/>
          </p:nvSpPr>
          <p:spPr>
            <a:xfrm>
              <a:off x="7880388" y="1650025"/>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6</a:t>
              </a:r>
              <a:r>
                <a:rPr lang="zh-CN" altLang="en-US" sz="1270" b="1" dirty="0">
                  <a:latin typeface="SimHei" panose="02010609060101010101" pitchFamily="49" charset="-122"/>
                  <a:ea typeface="SimHei" panose="02010609060101010101" pitchFamily="49" charset="-122"/>
                </a:rPr>
                <a:t>）政治发展是政治动员和政治参与的过程，一定程度的自上而下的政治动员和自下而上的政治参与均达成政治发展；</a:t>
              </a:r>
            </a:p>
          </p:txBody>
        </p:sp>
        <p:sp>
          <p:nvSpPr>
            <p:cNvPr id="15" name="任意形状 11">
              <a:extLst>
                <a:ext uri="{FF2B5EF4-FFF2-40B4-BE49-F238E27FC236}">
                  <a16:creationId xmlns:a16="http://schemas.microsoft.com/office/drawing/2014/main" id="{1424B87A-C8C6-30E2-BB31-90FBB220BFB4}"/>
                </a:ext>
              </a:extLst>
            </p:cNvPr>
            <p:cNvSpPr/>
            <p:nvPr/>
          </p:nvSpPr>
          <p:spPr>
            <a:xfrm>
              <a:off x="7880388" y="2621651"/>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7</a:t>
              </a:r>
              <a:r>
                <a:rPr lang="zh-CN" altLang="en-US" sz="1270" b="1" dirty="0">
                  <a:latin typeface="SimHei" panose="02010609060101010101" pitchFamily="49" charset="-122"/>
                  <a:ea typeface="SimHei" panose="02010609060101010101" pitchFamily="49" charset="-122"/>
                </a:rPr>
                <a:t>）政治发展是政治民主化的过程，即建设民主政治和制度；</a:t>
              </a:r>
            </a:p>
          </p:txBody>
        </p:sp>
        <p:sp>
          <p:nvSpPr>
            <p:cNvPr id="16" name="任意形状 12">
              <a:extLst>
                <a:ext uri="{FF2B5EF4-FFF2-40B4-BE49-F238E27FC236}">
                  <a16:creationId xmlns:a16="http://schemas.microsoft.com/office/drawing/2014/main" id="{CA90D4FA-0828-9486-ADC2-4305CEE774D0}"/>
                </a:ext>
              </a:extLst>
            </p:cNvPr>
            <p:cNvSpPr/>
            <p:nvPr/>
          </p:nvSpPr>
          <p:spPr>
            <a:xfrm>
              <a:off x="7880388" y="3625368"/>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8</a:t>
              </a:r>
              <a:r>
                <a:rPr lang="zh-CN" altLang="en-US" sz="1270" b="1" dirty="0">
                  <a:latin typeface="SimHei" panose="02010609060101010101" pitchFamily="49" charset="-122"/>
                  <a:ea typeface="SimHei" panose="02010609060101010101" pitchFamily="49" charset="-122"/>
                </a:rPr>
                <a:t>）政治发展是一种稳定而有序的政治变化过程，即一个社会能够理性且有目的地控制政治过程，引导社会变革的方向；</a:t>
              </a:r>
            </a:p>
          </p:txBody>
        </p:sp>
        <p:sp>
          <p:nvSpPr>
            <p:cNvPr id="17" name="任意形状 13">
              <a:extLst>
                <a:ext uri="{FF2B5EF4-FFF2-40B4-BE49-F238E27FC236}">
                  <a16:creationId xmlns:a16="http://schemas.microsoft.com/office/drawing/2014/main" id="{A2FEA9C2-7141-69B9-6E59-C51C426FCFB8}"/>
                </a:ext>
              </a:extLst>
            </p:cNvPr>
            <p:cNvSpPr/>
            <p:nvPr/>
          </p:nvSpPr>
          <p:spPr>
            <a:xfrm>
              <a:off x="7888226" y="4635172"/>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a:latin typeface="SimHei" panose="02010609060101010101" pitchFamily="49" charset="-122"/>
                  <a:ea typeface="SimHei" panose="02010609060101010101" pitchFamily="49" charset="-122"/>
                </a:rPr>
                <a:t>（</a:t>
              </a:r>
              <a:r>
                <a:rPr lang="en-US" sz="1270" b="1">
                  <a:latin typeface="SimHei" panose="02010609060101010101" pitchFamily="49" charset="-122"/>
                  <a:ea typeface="SimHei" panose="02010609060101010101" pitchFamily="49" charset="-122"/>
                </a:rPr>
                <a:t>9</a:t>
              </a:r>
              <a:r>
                <a:rPr lang="zh-CN" altLang="en-US" sz="1270" b="1">
                  <a:latin typeface="SimHei" panose="02010609060101010101" pitchFamily="49" charset="-122"/>
                  <a:ea typeface="SimHei" panose="02010609060101010101" pitchFamily="49" charset="-122"/>
                </a:rPr>
                <a:t>）政治发展是政治体系能力增强的过程，其中主要是获得和运用权力的能力及政治动员能力的提高；</a:t>
              </a:r>
            </a:p>
          </p:txBody>
        </p:sp>
        <p:sp>
          <p:nvSpPr>
            <p:cNvPr id="18" name="任意形状 14">
              <a:extLst>
                <a:ext uri="{FF2B5EF4-FFF2-40B4-BE49-F238E27FC236}">
                  <a16:creationId xmlns:a16="http://schemas.microsoft.com/office/drawing/2014/main" id="{45DE8A5F-9513-A45F-C2FB-2C9DC1FEAC37}"/>
                </a:ext>
              </a:extLst>
            </p:cNvPr>
            <p:cNvSpPr/>
            <p:nvPr/>
          </p:nvSpPr>
          <p:spPr>
            <a:xfrm>
              <a:off x="7875455" y="5686254"/>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a:latin typeface="SimHei" panose="02010609060101010101" pitchFamily="49" charset="-122"/>
                  <a:ea typeface="SimHei" panose="02010609060101010101" pitchFamily="49" charset="-122"/>
                </a:rPr>
                <a:t>（</a:t>
              </a:r>
              <a:r>
                <a:rPr lang="en-US" sz="1270" b="1">
                  <a:latin typeface="SimHei" panose="02010609060101010101" pitchFamily="49" charset="-122"/>
                  <a:ea typeface="SimHei" panose="02010609060101010101" pitchFamily="49" charset="-122"/>
                </a:rPr>
                <a:t>10</a:t>
              </a:r>
              <a:r>
                <a:rPr lang="zh-CN" altLang="en-US" sz="1270" b="1">
                  <a:latin typeface="SimHei" panose="02010609060101010101" pitchFamily="49" charset="-122"/>
                  <a:ea typeface="SimHei" panose="02010609060101010101" pitchFamily="49" charset="-122"/>
                </a:rPr>
                <a:t>）政治发展是多维社会变迁中的一个向度。</a:t>
              </a:r>
            </a:p>
          </p:txBody>
        </p:sp>
      </p:grpSp>
      <p:grpSp>
        <p:nvGrpSpPr>
          <p:cNvPr id="26" name="组合 25">
            <a:extLst>
              <a:ext uri="{FF2B5EF4-FFF2-40B4-BE49-F238E27FC236}">
                <a16:creationId xmlns:a16="http://schemas.microsoft.com/office/drawing/2014/main" id="{A9C00DE0-A0F3-E7B4-2D5C-66FC74A6D1AF}"/>
              </a:ext>
            </a:extLst>
          </p:cNvPr>
          <p:cNvGrpSpPr/>
          <p:nvPr/>
        </p:nvGrpSpPr>
        <p:grpSpPr>
          <a:xfrm>
            <a:off x="4269253" y="1235784"/>
            <a:ext cx="3131162" cy="4935181"/>
            <a:chOff x="4067403" y="1650025"/>
            <a:chExt cx="3131162" cy="4935181"/>
          </a:xfrm>
          <a:noFill/>
        </p:grpSpPr>
        <p:sp>
          <p:nvSpPr>
            <p:cNvPr id="10" name="任意形状 6">
              <a:extLst>
                <a:ext uri="{FF2B5EF4-FFF2-40B4-BE49-F238E27FC236}">
                  <a16:creationId xmlns:a16="http://schemas.microsoft.com/office/drawing/2014/main" id="{353939E1-821F-0F98-6B7B-DF35E38FB7FE}"/>
                </a:ext>
              </a:extLst>
            </p:cNvPr>
            <p:cNvSpPr/>
            <p:nvPr/>
          </p:nvSpPr>
          <p:spPr>
            <a:xfrm>
              <a:off x="4067403" y="2621651"/>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2</a:t>
              </a:r>
              <a:r>
                <a:rPr lang="zh-CN" altLang="en-US" sz="1270" b="1" dirty="0">
                  <a:latin typeface="SimHei" panose="02010609060101010101" pitchFamily="49" charset="-122"/>
                  <a:ea typeface="SimHei" panose="02010609060101010101" pitchFamily="49" charset="-122"/>
                </a:rPr>
                <a:t>）政治发展是工业社会典型政治形态的生成过程，工业化使政治形态出现许多共性，因而所有工业化社会无论实行民主政治与否，都有一套相同的政治行为模式和标准，此即政治发展；</a:t>
              </a:r>
            </a:p>
          </p:txBody>
        </p:sp>
        <p:sp>
          <p:nvSpPr>
            <p:cNvPr id="11" name="任意形状 7">
              <a:extLst>
                <a:ext uri="{FF2B5EF4-FFF2-40B4-BE49-F238E27FC236}">
                  <a16:creationId xmlns:a16="http://schemas.microsoft.com/office/drawing/2014/main" id="{14D0984E-0460-FDBF-DFA9-9E861115CAE8}"/>
                </a:ext>
              </a:extLst>
            </p:cNvPr>
            <p:cNvSpPr/>
            <p:nvPr/>
          </p:nvSpPr>
          <p:spPr>
            <a:xfrm>
              <a:off x="4067403" y="3593277"/>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3</a:t>
              </a:r>
              <a:r>
                <a:rPr lang="zh-CN" altLang="en-US" sz="1270" b="1" dirty="0">
                  <a:latin typeface="SimHei" panose="02010609060101010101" pitchFamily="49" charset="-122"/>
                  <a:ea typeface="SimHei" panose="02010609060101010101" pitchFamily="49" charset="-122"/>
                </a:rPr>
                <a:t>）政治发展是政治现代化的过程，是非现代化社会向现代已经确立的合理的政治模式发展的过程；</a:t>
              </a:r>
            </a:p>
          </p:txBody>
        </p:sp>
        <p:sp>
          <p:nvSpPr>
            <p:cNvPr id="12" name="任意形状 8">
              <a:extLst>
                <a:ext uri="{FF2B5EF4-FFF2-40B4-BE49-F238E27FC236}">
                  <a16:creationId xmlns:a16="http://schemas.microsoft.com/office/drawing/2014/main" id="{792F069C-FA4E-3854-0148-221FEBB0F3B7}"/>
                </a:ext>
              </a:extLst>
            </p:cNvPr>
            <p:cNvSpPr/>
            <p:nvPr/>
          </p:nvSpPr>
          <p:spPr>
            <a:xfrm>
              <a:off x="4067403" y="4581172"/>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a:latin typeface="SimHei" panose="02010609060101010101" pitchFamily="49" charset="-122"/>
                  <a:ea typeface="SimHei" panose="02010609060101010101" pitchFamily="49" charset="-122"/>
                </a:rPr>
                <a:t>（</a:t>
              </a:r>
              <a:r>
                <a:rPr lang="en-US" sz="1270" b="1">
                  <a:latin typeface="SimHei" panose="02010609060101010101" pitchFamily="49" charset="-122"/>
                  <a:ea typeface="SimHei" panose="02010609060101010101" pitchFamily="49" charset="-122"/>
                </a:rPr>
                <a:t>4</a:t>
              </a:r>
              <a:r>
                <a:rPr lang="zh-CN" altLang="en-US" sz="1270" b="1">
                  <a:latin typeface="SimHei" panose="02010609060101010101" pitchFamily="49" charset="-122"/>
                  <a:ea typeface="SimHei" panose="02010609060101010101" pitchFamily="49" charset="-122"/>
                </a:rPr>
                <a:t>）政治发展是民族国家建设和运转的过程，政治发展首先是一个国家政治制度中民族主义的政治形式；</a:t>
              </a:r>
            </a:p>
          </p:txBody>
        </p:sp>
        <p:sp>
          <p:nvSpPr>
            <p:cNvPr id="13" name="任意形状 9">
              <a:extLst>
                <a:ext uri="{FF2B5EF4-FFF2-40B4-BE49-F238E27FC236}">
                  <a16:creationId xmlns:a16="http://schemas.microsoft.com/office/drawing/2014/main" id="{851BC747-43CE-1C1F-3DD2-CD51AECF915F}"/>
                </a:ext>
              </a:extLst>
            </p:cNvPr>
            <p:cNvSpPr/>
            <p:nvPr/>
          </p:nvSpPr>
          <p:spPr>
            <a:xfrm>
              <a:off x="4067403" y="5686254"/>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5</a:t>
              </a:r>
              <a:r>
                <a:rPr lang="zh-CN" altLang="en-US" sz="1270" b="1" dirty="0">
                  <a:latin typeface="SimHei" panose="02010609060101010101" pitchFamily="49" charset="-122"/>
                  <a:ea typeface="SimHei" panose="02010609060101010101" pitchFamily="49" charset="-122"/>
                </a:rPr>
                <a:t>）政治发展主要是国家行政与法制的发展，建设有效率的政府是政治发展的中心；</a:t>
              </a:r>
            </a:p>
          </p:txBody>
        </p:sp>
        <p:sp>
          <p:nvSpPr>
            <p:cNvPr id="19" name="任意形状 5">
              <a:extLst>
                <a:ext uri="{FF2B5EF4-FFF2-40B4-BE49-F238E27FC236}">
                  <a16:creationId xmlns:a16="http://schemas.microsoft.com/office/drawing/2014/main" id="{6F7E393E-BB89-6A0E-FE80-C4C4FBFEB5FD}"/>
                </a:ext>
              </a:extLst>
            </p:cNvPr>
            <p:cNvSpPr/>
            <p:nvPr/>
          </p:nvSpPr>
          <p:spPr>
            <a:xfrm>
              <a:off x="4067403" y="1650025"/>
              <a:ext cx="3131162" cy="898952"/>
            </a:xfrm>
            <a:custGeom>
              <a:avLst/>
              <a:gdLst>
                <a:gd name="connsiteX0" fmla="*/ 0 w 1895705"/>
                <a:gd name="connsiteY0" fmla="*/ 0 h 1137423"/>
                <a:gd name="connsiteX1" fmla="*/ 1895705 w 1895705"/>
                <a:gd name="connsiteY1" fmla="*/ 0 h 1137423"/>
                <a:gd name="connsiteX2" fmla="*/ 1895705 w 1895705"/>
                <a:gd name="connsiteY2" fmla="*/ 1137423 h 1137423"/>
                <a:gd name="connsiteX3" fmla="*/ 0 w 1895705"/>
                <a:gd name="connsiteY3" fmla="*/ 1137423 h 1137423"/>
                <a:gd name="connsiteX4" fmla="*/ 0 w 1895705"/>
                <a:gd name="connsiteY4" fmla="*/ 0 h 1137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05" h="1137423">
                  <a:moveTo>
                    <a:pt x="0" y="0"/>
                  </a:moveTo>
                  <a:lnTo>
                    <a:pt x="1895705" y="0"/>
                  </a:lnTo>
                  <a:lnTo>
                    <a:pt x="1895705" y="1137423"/>
                  </a:lnTo>
                  <a:lnTo>
                    <a:pt x="0" y="1137423"/>
                  </a:lnTo>
                  <a:lnTo>
                    <a:pt x="0" y="0"/>
                  </a:lnTo>
                  <a:close/>
                </a:path>
              </a:pathLst>
            </a:custGeom>
            <a:grpFill/>
          </p:spPr>
          <p:style>
            <a:lnRef idx="3">
              <a:schemeClr val="lt1"/>
            </a:lnRef>
            <a:fillRef idx="1">
              <a:schemeClr val="accent1"/>
            </a:fillRef>
            <a:effectRef idx="1">
              <a:schemeClr val="accent1"/>
            </a:effectRef>
            <a:fontRef idx="minor">
              <a:schemeClr val="lt1"/>
            </a:fontRef>
          </p:style>
          <p:txBody>
            <a:bodyPr spcFirstLastPara="0" vert="horz" wrap="square" lIns="36289" tIns="36289" rIns="36289" bIns="36289" numCol="1" spcCol="1270" anchor="ctr" anchorCtr="0">
              <a:noAutofit/>
            </a:bodyPr>
            <a:lstStyle/>
            <a:p>
              <a:pPr defTabSz="423373">
                <a:lnSpc>
                  <a:spcPct val="90000"/>
                </a:lnSpc>
                <a:spcBef>
                  <a:spcPct val="0"/>
                </a:spcBef>
                <a:spcAft>
                  <a:spcPct val="35000"/>
                </a:spcAft>
              </a:pPr>
              <a:r>
                <a:rPr lang="zh-CN" altLang="en-US" sz="1270" b="1" dirty="0">
                  <a:latin typeface="SimHei" panose="02010609060101010101" pitchFamily="49" charset="-122"/>
                  <a:ea typeface="SimHei" panose="02010609060101010101" pitchFamily="49" charset="-122"/>
                </a:rPr>
                <a:t>（</a:t>
              </a:r>
              <a:r>
                <a:rPr lang="en-US" sz="1270" b="1" dirty="0">
                  <a:latin typeface="SimHei" panose="02010609060101010101" pitchFamily="49" charset="-122"/>
                  <a:ea typeface="SimHei" panose="02010609060101010101" pitchFamily="49" charset="-122"/>
                </a:rPr>
                <a:t>1</a:t>
              </a:r>
              <a:r>
                <a:rPr lang="zh-CN" altLang="en-US" sz="1270" b="1" dirty="0">
                  <a:latin typeface="SimHei" panose="02010609060101010101" pitchFamily="49" charset="-122"/>
                  <a:ea typeface="SimHei" panose="02010609060101010101" pitchFamily="49" charset="-122"/>
                </a:rPr>
                <a:t>）政治发展是经济发展的前提，是适应并促进经济发展的政治条件或政治形式的生成过程；</a:t>
              </a:r>
            </a:p>
          </p:txBody>
        </p:sp>
      </p:grpSp>
      <p:grpSp>
        <p:nvGrpSpPr>
          <p:cNvPr id="20" name="组合 19">
            <a:extLst>
              <a:ext uri="{FF2B5EF4-FFF2-40B4-BE49-F238E27FC236}">
                <a16:creationId xmlns:a16="http://schemas.microsoft.com/office/drawing/2014/main" id="{DAFC27F8-27D6-65DF-0D89-4633DDCBA5E0}"/>
              </a:ext>
            </a:extLst>
          </p:cNvPr>
          <p:cNvGrpSpPr/>
          <p:nvPr/>
        </p:nvGrpSpPr>
        <p:grpSpPr>
          <a:xfrm>
            <a:off x="312352" y="1476992"/>
            <a:ext cx="3743440" cy="4670441"/>
            <a:chOff x="7708833" y="1090394"/>
            <a:chExt cx="3743440" cy="4670441"/>
          </a:xfrm>
        </p:grpSpPr>
        <p:pic>
          <p:nvPicPr>
            <p:cNvPr id="1026" name="Picture 2">
              <a:extLst>
                <a:ext uri="{FF2B5EF4-FFF2-40B4-BE49-F238E27FC236}">
                  <a16:creationId xmlns:a16="http://schemas.microsoft.com/office/drawing/2014/main" id="{DBF368B7-EA5B-3663-7070-8924025E1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040" y="1090394"/>
              <a:ext cx="3022472" cy="3828465"/>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9B67DD2D-F5DF-8FC4-9ACE-0F93A2CDF944}"/>
                </a:ext>
              </a:extLst>
            </p:cNvPr>
            <p:cNvSpPr txBox="1"/>
            <p:nvPr/>
          </p:nvSpPr>
          <p:spPr>
            <a:xfrm>
              <a:off x="7708833" y="5065708"/>
              <a:ext cx="3743440" cy="695127"/>
            </a:xfrm>
            <a:prstGeom prst="rect">
              <a:avLst/>
            </a:prstGeom>
            <a:noFill/>
          </p:spPr>
          <p:txBody>
            <a:bodyPr wrap="square">
              <a:spAutoFit/>
            </a:bodyPr>
            <a:lstStyle/>
            <a:p>
              <a:pPr algn="ctr"/>
              <a:r>
                <a:rPr lang="zh-CN" altLang="en-US" sz="2117" dirty="0">
                  <a:solidFill>
                    <a:schemeClr val="bg1"/>
                  </a:solidFill>
                  <a:latin typeface="KaiTi" panose="02010609060101010101" pitchFamily="49" charset="-122"/>
                  <a:ea typeface="KaiTi" panose="02010609060101010101" pitchFamily="49" charset="-122"/>
                </a:rPr>
                <a:t>白鲁恂 Lucian Pye</a:t>
              </a:r>
              <a:endParaRPr lang="en-US" altLang="zh-CN" sz="2117" dirty="0">
                <a:solidFill>
                  <a:schemeClr val="bg1"/>
                </a:solidFill>
                <a:latin typeface="KaiTi" panose="02010609060101010101" pitchFamily="49" charset="-122"/>
                <a:ea typeface="KaiTi" panose="02010609060101010101" pitchFamily="49" charset="-122"/>
              </a:endParaRPr>
            </a:p>
            <a:p>
              <a:pPr algn="ctr"/>
              <a:r>
                <a:rPr lang="zh-CN" altLang="en-US" dirty="0">
                  <a:solidFill>
                    <a:schemeClr val="bg1"/>
                  </a:solidFill>
                  <a:latin typeface="KaiTi" panose="02010609060101010101" pitchFamily="49" charset="-122"/>
                  <a:ea typeface="KaiTi" panose="02010609060101010101" pitchFamily="49" charset="-122"/>
                </a:rPr>
                <a:t>（1921年10月21日-2008年9月5日）</a:t>
              </a:r>
            </a:p>
          </p:txBody>
        </p:sp>
      </p:grpSp>
      <p:pic>
        <p:nvPicPr>
          <p:cNvPr id="29" name="图片 28">
            <a:extLst>
              <a:ext uri="{FF2B5EF4-FFF2-40B4-BE49-F238E27FC236}">
                <a16:creationId xmlns:a16="http://schemas.microsoft.com/office/drawing/2014/main" id="{6E218473-71BB-0A4B-5E18-45355B3A4F8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622258" y="429878"/>
            <a:ext cx="2205954" cy="551983"/>
          </a:xfrm>
          <a:prstGeom prst="rect">
            <a:avLst/>
          </a:prstGeom>
          <a:noFill/>
        </p:spPr>
      </p:pic>
    </p:spTree>
    <p:extLst>
      <p:ext uri="{BB962C8B-B14F-4D97-AF65-F5344CB8AC3E}">
        <p14:creationId xmlns:p14="http://schemas.microsoft.com/office/powerpoint/2010/main" val="23096901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126"/>
          <p:cNvSpPr/>
          <p:nvPr/>
        </p:nvSpPr>
        <p:spPr>
          <a:xfrm>
            <a:off x="5590621" y="2496432"/>
            <a:ext cx="1110507" cy="794265"/>
          </a:xfrm>
          <a:prstGeom prst="triangle">
            <a:avLst/>
          </a:prstGeom>
          <a:solidFill>
            <a:schemeClr val="accent3"/>
          </a:solidFill>
          <a:ln w="1270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7" name="梯形 6"/>
          <p:cNvSpPr/>
          <p:nvPr/>
        </p:nvSpPr>
        <p:spPr>
          <a:xfrm>
            <a:off x="5068079" y="3522514"/>
            <a:ext cx="2155594" cy="626844"/>
          </a:xfrm>
          <a:prstGeom prst="trapezoid">
            <a:avLst>
              <a:gd name="adj" fmla="val 69445"/>
            </a:avLst>
          </a:prstGeom>
          <a:solidFill>
            <a:schemeClr val="accent2"/>
          </a:solidFill>
          <a:ln w="1270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深层考察</a:t>
            </a:r>
          </a:p>
        </p:txBody>
      </p:sp>
      <p:sp>
        <p:nvSpPr>
          <p:cNvPr id="8" name="梯形 7"/>
          <p:cNvSpPr/>
          <p:nvPr/>
        </p:nvSpPr>
        <p:spPr>
          <a:xfrm>
            <a:off x="4506312" y="4381175"/>
            <a:ext cx="3340712" cy="681644"/>
          </a:xfrm>
          <a:prstGeom prst="trapezoid">
            <a:avLst>
              <a:gd name="adj" fmla="val 69445"/>
            </a:avLst>
          </a:prstGeom>
          <a:solidFill>
            <a:schemeClr val="accent1"/>
          </a:solidFill>
          <a:ln w="1270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一般意义的政治发展</a:t>
            </a:r>
          </a:p>
        </p:txBody>
      </p:sp>
      <p:sp>
        <p:nvSpPr>
          <p:cNvPr id="18" name="矩形 17"/>
          <p:cNvSpPr/>
          <p:nvPr/>
        </p:nvSpPr>
        <p:spPr>
          <a:xfrm>
            <a:off x="5402120" y="2870169"/>
            <a:ext cx="1487508" cy="430887"/>
          </a:xfrm>
          <a:prstGeom prst="rect">
            <a:avLst/>
          </a:prstGeom>
        </p:spPr>
        <p:txBody>
          <a:bodyPr wrap="square">
            <a:spAutoFit/>
          </a:bodyP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发展</a:t>
            </a:r>
          </a:p>
        </p:txBody>
      </p:sp>
      <p:grpSp>
        <p:nvGrpSpPr>
          <p:cNvPr id="22" name="组 21"/>
          <p:cNvGrpSpPr/>
          <p:nvPr/>
        </p:nvGrpSpPr>
        <p:grpSpPr>
          <a:xfrm>
            <a:off x="3388211" y="3155240"/>
            <a:ext cx="719528" cy="719528"/>
            <a:chOff x="8490822" y="4206137"/>
            <a:chExt cx="719528" cy="719528"/>
          </a:xfrm>
        </p:grpSpPr>
        <p:sp>
          <p:nvSpPr>
            <p:cNvPr id="23" name="椭圆 22"/>
            <p:cNvSpPr/>
            <p:nvPr/>
          </p:nvSpPr>
          <p:spPr>
            <a:xfrm>
              <a:off x="8490822" y="4206137"/>
              <a:ext cx="719528" cy="719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28" name="组 27"/>
          <p:cNvGrpSpPr/>
          <p:nvPr/>
        </p:nvGrpSpPr>
        <p:grpSpPr>
          <a:xfrm>
            <a:off x="7695269" y="2020273"/>
            <a:ext cx="719528" cy="719528"/>
            <a:chOff x="8490822" y="4206137"/>
            <a:chExt cx="719528" cy="719528"/>
          </a:xfrm>
        </p:grpSpPr>
        <p:sp>
          <p:nvSpPr>
            <p:cNvPr id="29" name="椭圆 28"/>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34" name="任意形状 33"/>
          <p:cNvSpPr/>
          <p:nvPr/>
        </p:nvSpPr>
        <p:spPr>
          <a:xfrm>
            <a:off x="4088830" y="3497653"/>
            <a:ext cx="1185550" cy="338555"/>
          </a:xfrm>
          <a:custGeom>
            <a:avLst/>
            <a:gdLst>
              <a:gd name="connsiteX0" fmla="*/ 0 w 1645920"/>
              <a:gd name="connsiteY0" fmla="*/ 0 h 681644"/>
              <a:gd name="connsiteX1" fmla="*/ 964276 w 1645920"/>
              <a:gd name="connsiteY1" fmla="*/ 0 h 681644"/>
              <a:gd name="connsiteX2" fmla="*/ 1645920 w 1645920"/>
              <a:gd name="connsiteY2" fmla="*/ 681644 h 681644"/>
            </a:gdLst>
            <a:ahLst/>
            <a:cxnLst>
              <a:cxn ang="0">
                <a:pos x="connsiteX0" y="connsiteY0"/>
              </a:cxn>
              <a:cxn ang="0">
                <a:pos x="connsiteX1" y="connsiteY1"/>
              </a:cxn>
              <a:cxn ang="0">
                <a:pos x="connsiteX2" y="connsiteY2"/>
              </a:cxn>
            </a:cxnLst>
            <a:rect l="l" t="t" r="r" b="b"/>
            <a:pathLst>
              <a:path w="1645920" h="681644">
                <a:moveTo>
                  <a:pt x="0" y="0"/>
                </a:moveTo>
                <a:lnTo>
                  <a:pt x="964276" y="0"/>
                </a:lnTo>
                <a:lnTo>
                  <a:pt x="1645920" y="681644"/>
                </a:lnTo>
              </a:path>
            </a:pathLst>
          </a:cu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任意形状 35"/>
          <p:cNvSpPr/>
          <p:nvPr/>
        </p:nvSpPr>
        <p:spPr>
          <a:xfrm>
            <a:off x="6584764" y="2380037"/>
            <a:ext cx="1110505" cy="601069"/>
          </a:xfrm>
          <a:custGeom>
            <a:avLst/>
            <a:gdLst>
              <a:gd name="connsiteX0" fmla="*/ 1695795 w 1695795"/>
              <a:gd name="connsiteY0" fmla="*/ 0 h 831272"/>
              <a:gd name="connsiteX1" fmla="*/ 831272 w 1695795"/>
              <a:gd name="connsiteY1" fmla="*/ 0 h 831272"/>
              <a:gd name="connsiteX2" fmla="*/ 0 w 1695795"/>
              <a:gd name="connsiteY2" fmla="*/ 831272 h 831272"/>
            </a:gdLst>
            <a:ahLst/>
            <a:cxnLst>
              <a:cxn ang="0">
                <a:pos x="connsiteX0" y="connsiteY0"/>
              </a:cxn>
              <a:cxn ang="0">
                <a:pos x="connsiteX1" y="connsiteY1"/>
              </a:cxn>
              <a:cxn ang="0">
                <a:pos x="connsiteX2" y="connsiteY2"/>
              </a:cxn>
            </a:cxnLst>
            <a:rect l="l" t="t" r="r" b="b"/>
            <a:pathLst>
              <a:path w="1695795" h="831272">
                <a:moveTo>
                  <a:pt x="1695795" y="0"/>
                </a:moveTo>
                <a:lnTo>
                  <a:pt x="831272" y="0"/>
                </a:lnTo>
                <a:lnTo>
                  <a:pt x="0" y="831272"/>
                </a:lnTo>
              </a:path>
            </a:pathLst>
          </a:cu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任意形状 36"/>
          <p:cNvSpPr/>
          <p:nvPr/>
        </p:nvSpPr>
        <p:spPr>
          <a:xfrm>
            <a:off x="7696200" y="4584898"/>
            <a:ext cx="802016" cy="230942"/>
          </a:xfrm>
          <a:custGeom>
            <a:avLst/>
            <a:gdLst>
              <a:gd name="connsiteX0" fmla="*/ 847898 w 847898"/>
              <a:gd name="connsiteY0" fmla="*/ 0 h 365760"/>
              <a:gd name="connsiteX1" fmla="*/ 365760 w 847898"/>
              <a:gd name="connsiteY1" fmla="*/ 0 h 365760"/>
              <a:gd name="connsiteX2" fmla="*/ 0 w 847898"/>
              <a:gd name="connsiteY2" fmla="*/ 365760 h 365760"/>
            </a:gdLst>
            <a:ahLst/>
            <a:cxnLst>
              <a:cxn ang="0">
                <a:pos x="connsiteX0" y="connsiteY0"/>
              </a:cxn>
              <a:cxn ang="0">
                <a:pos x="connsiteX1" y="connsiteY1"/>
              </a:cxn>
              <a:cxn ang="0">
                <a:pos x="connsiteX2" y="connsiteY2"/>
              </a:cxn>
            </a:cxnLst>
            <a:rect l="l" t="t" r="r" b="b"/>
            <a:pathLst>
              <a:path w="847898" h="365760">
                <a:moveTo>
                  <a:pt x="847898" y="0"/>
                </a:moveTo>
                <a:lnTo>
                  <a:pt x="365760" y="0"/>
                </a:lnTo>
                <a:lnTo>
                  <a:pt x="0" y="365760"/>
                </a:lnTo>
              </a:path>
            </a:pathLst>
          </a:cu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合 3">
            <a:extLst>
              <a:ext uri="{FF2B5EF4-FFF2-40B4-BE49-F238E27FC236}">
                <a16:creationId xmlns:a16="http://schemas.microsoft.com/office/drawing/2014/main" id="{5E931A4F-8997-5D13-3401-9D7C659ED6CC}"/>
              </a:ext>
            </a:extLst>
          </p:cNvPr>
          <p:cNvGrpSpPr/>
          <p:nvPr/>
        </p:nvGrpSpPr>
        <p:grpSpPr>
          <a:xfrm>
            <a:off x="8491877" y="4212707"/>
            <a:ext cx="704538" cy="719528"/>
            <a:chOff x="8564982" y="3730760"/>
            <a:chExt cx="704538" cy="719528"/>
          </a:xfrm>
        </p:grpSpPr>
        <p:sp>
          <p:nvSpPr>
            <p:cNvPr id="32" name="椭圆 31"/>
            <p:cNvSpPr/>
            <p:nvPr/>
          </p:nvSpPr>
          <p:spPr>
            <a:xfrm>
              <a:off x="8564982" y="3730760"/>
              <a:ext cx="704538" cy="719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rudder_739">
              <a:extLst>
                <a:ext uri="{FF2B5EF4-FFF2-40B4-BE49-F238E27FC236}">
                  <a16:creationId xmlns:a16="http://schemas.microsoft.com/office/drawing/2014/main" id="{54405246-CCE2-4201-BBB1-D3F3EB6E740D}"/>
                </a:ext>
              </a:extLst>
            </p:cNvPr>
            <p:cNvSpPr/>
            <p:nvPr/>
          </p:nvSpPr>
          <p:spPr>
            <a:xfrm>
              <a:off x="8669586" y="3843193"/>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2" name="组合 11">
            <a:extLst>
              <a:ext uri="{FF2B5EF4-FFF2-40B4-BE49-F238E27FC236}">
                <a16:creationId xmlns:a16="http://schemas.microsoft.com/office/drawing/2014/main" id="{5F81090B-12F6-E41B-C861-4996C6346C3B}"/>
              </a:ext>
            </a:extLst>
          </p:cNvPr>
          <p:cNvGrpSpPr/>
          <p:nvPr/>
        </p:nvGrpSpPr>
        <p:grpSpPr>
          <a:xfrm>
            <a:off x="155196" y="1669006"/>
            <a:ext cx="3112792" cy="3923638"/>
            <a:chOff x="155196" y="1669006"/>
            <a:chExt cx="3112792" cy="3923638"/>
          </a:xfrm>
        </p:grpSpPr>
        <p:cxnSp>
          <p:nvCxnSpPr>
            <p:cNvPr id="40" name="直线连接符 39"/>
            <p:cNvCxnSpPr>
              <a:cxnSpLocks/>
            </p:cNvCxnSpPr>
            <p:nvPr/>
          </p:nvCxnSpPr>
          <p:spPr>
            <a:xfrm>
              <a:off x="3267988" y="1924685"/>
              <a:ext cx="0" cy="3378835"/>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41" name="矩形 40"/>
            <p:cNvSpPr/>
            <p:nvPr/>
          </p:nvSpPr>
          <p:spPr>
            <a:xfrm>
              <a:off x="155196" y="1669006"/>
              <a:ext cx="3080730" cy="3923638"/>
            </a:xfrm>
            <a:prstGeom prst="rect">
              <a:avLst/>
            </a:prstGeom>
          </p:spPr>
          <p:txBody>
            <a:bodyPr wrap="square">
              <a:spAutoFit/>
            </a:bodyPr>
            <a:lstStyle/>
            <a:p>
              <a:pPr>
                <a:lnSpc>
                  <a:spcPct val="140000"/>
                </a:lnSpc>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从观念的</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深层考察</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来看，“发展”这一概念内含着一种</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线性的进步观念</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：人类社会不管经历什么样的变化，螺旋式上升、波浪式前进或者进两步退一步，最后总是会朝着</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好的方向</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变化，而不是踏入某种</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循环的变化</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之中。</a:t>
              </a:r>
            </a:p>
          </p:txBody>
        </p:sp>
      </p:grpSp>
      <p:grpSp>
        <p:nvGrpSpPr>
          <p:cNvPr id="48" name="组 47"/>
          <p:cNvGrpSpPr/>
          <p:nvPr/>
        </p:nvGrpSpPr>
        <p:grpSpPr>
          <a:xfrm>
            <a:off x="8626490" y="1386038"/>
            <a:ext cx="2601677" cy="1769202"/>
            <a:chOff x="310889" y="2806642"/>
            <a:chExt cx="2601677" cy="1769202"/>
          </a:xfrm>
        </p:grpSpPr>
        <p:cxnSp>
          <p:nvCxnSpPr>
            <p:cNvPr id="49" name="直线连接符 48"/>
            <p:cNvCxnSpPr>
              <a:cxnSpLocks/>
            </p:cNvCxnSpPr>
            <p:nvPr/>
          </p:nvCxnSpPr>
          <p:spPr>
            <a:xfrm>
              <a:off x="310889" y="3037753"/>
              <a:ext cx="0" cy="141474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86124" y="2806642"/>
              <a:ext cx="2526442" cy="1769202"/>
            </a:xfrm>
            <a:prstGeom prst="rect">
              <a:avLst/>
            </a:prstGeom>
          </p:spPr>
          <p:txBody>
            <a:bodyPr wrap="square">
              <a:spAutoFit/>
            </a:bodyPr>
            <a:lstStyle/>
            <a:p>
              <a:pPr>
                <a:lnSpc>
                  <a:spcPct val="140000"/>
                </a:lnSpc>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发展：事物由</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小</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到</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大</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、由</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简单</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到</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复杂</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、由</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低级</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到</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高级</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的变化。（</a:t>
              </a:r>
              <a:r>
                <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汉语词典</a:t>
              </a:r>
              <a:r>
                <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a:t>
              </a:r>
            </a:p>
          </p:txBody>
        </p:sp>
      </p:grpSp>
      <p:grpSp>
        <p:nvGrpSpPr>
          <p:cNvPr id="51" name="组 50"/>
          <p:cNvGrpSpPr/>
          <p:nvPr/>
        </p:nvGrpSpPr>
        <p:grpSpPr>
          <a:xfrm>
            <a:off x="9394674" y="3617741"/>
            <a:ext cx="2721416" cy="1769202"/>
            <a:chOff x="310889" y="2547318"/>
            <a:chExt cx="2721416" cy="1769202"/>
          </a:xfrm>
        </p:grpSpPr>
        <p:cxnSp>
          <p:nvCxnSpPr>
            <p:cNvPr id="52" name="直线连接符 51"/>
            <p:cNvCxnSpPr/>
            <p:nvPr/>
          </p:nvCxnSpPr>
          <p:spPr>
            <a:xfrm>
              <a:off x="310889" y="2839528"/>
              <a:ext cx="0" cy="131228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矩形 52"/>
            <p:cNvSpPr/>
            <p:nvPr/>
          </p:nvSpPr>
          <p:spPr>
            <a:xfrm>
              <a:off x="386124" y="2547318"/>
              <a:ext cx="2646181" cy="1769202"/>
            </a:xfrm>
            <a:prstGeom prst="rect">
              <a:avLst/>
            </a:prstGeom>
          </p:spPr>
          <p:txBody>
            <a:bodyPr wrap="square">
              <a:spAutoFit/>
            </a:bodyPr>
            <a:lstStyle/>
            <a:p>
              <a:pPr>
                <a:lnSpc>
                  <a:spcPct val="140000"/>
                </a:lnSpc>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由此，我们将政治发展</a:t>
              </a:r>
              <a:r>
                <a:rPr lang="zh-CN" altLang="en-US" sz="2000" b="1" dirty="0">
                  <a:solidFill>
                    <a:srgbClr val="0070C0"/>
                  </a:solidFill>
                  <a:latin typeface="思源黑体 CN Light" panose="020B0300000000000000" pitchFamily="34" charset="-122"/>
                  <a:ea typeface="思源黑体 CN Light" panose="020B0300000000000000" pitchFamily="34" charset="-122"/>
                  <a:cs typeface="Source Han Sans CN Light" charset="-122"/>
                </a:rPr>
                <a:t>一般性</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地理解为政治体系朝着一定</a:t>
              </a:r>
              <a:r>
                <a:rPr lang="zh-CN" altLang="en-US" sz="2000" b="1" dirty="0">
                  <a:solidFill>
                    <a:srgbClr val="FF0000"/>
                  </a:solidFill>
                  <a:latin typeface="思源黑体 CN Light" panose="020B0300000000000000" pitchFamily="34" charset="-122"/>
                  <a:ea typeface="思源黑体 CN Light" panose="020B0300000000000000" pitchFamily="34" charset="-122"/>
                  <a:cs typeface="Source Han Sans CN Light" charset="-122"/>
                </a:rPr>
                <a:t>目标</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变化的过程。 </a:t>
              </a:r>
            </a:p>
          </p:txBody>
        </p:sp>
      </p:grpSp>
      <p:sp>
        <p:nvSpPr>
          <p:cNvPr id="43" name="矩形 42"/>
          <p:cNvSpPr/>
          <p:nvPr/>
        </p:nvSpPr>
        <p:spPr>
          <a:xfrm>
            <a:off x="8498216" y="5377201"/>
            <a:ext cx="3519610" cy="430887"/>
          </a:xfrm>
          <a:prstGeom prst="rect">
            <a:avLst/>
          </a:prstGeom>
        </p:spPr>
        <p:txBody>
          <a:bodyPr wrap="square">
            <a:spAutoFit/>
          </a:bodyP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哈尔滨工程大学论文答辩</a:t>
            </a:r>
          </a:p>
        </p:txBody>
      </p:sp>
      <p:sp>
        <p:nvSpPr>
          <p:cNvPr id="55" name="文本占位符 30">
            <a:extLst>
              <a:ext uri="{FF2B5EF4-FFF2-40B4-BE49-F238E27FC236}">
                <a16:creationId xmlns:a16="http://schemas.microsoft.com/office/drawing/2014/main" id="{2AF2BEC8-1080-45FB-A090-19E1B30ED1BC}"/>
              </a:ext>
            </a:extLst>
          </p:cNvPr>
          <p:cNvSpPr>
            <a:spLocks noGrp="1"/>
          </p:cNvSpPr>
          <p:nvPr>
            <p:ph type="body" sz="quarter" idx="10"/>
          </p:nvPr>
        </p:nvSpPr>
        <p:spPr>
          <a:xfrm>
            <a:off x="744031" y="605108"/>
            <a:ext cx="3833093" cy="338554"/>
          </a:xfrm>
        </p:spPr>
        <p:txBody>
          <a:bodyPr/>
          <a:lstStyle/>
          <a:p>
            <a:r>
              <a:rPr lang="zh-CN" altLang="en-US" dirty="0"/>
              <a:t>一、政治发展的含义</a:t>
            </a:r>
          </a:p>
        </p:txBody>
      </p:sp>
    </p:spTree>
    <p:extLst>
      <p:ext uri="{BB962C8B-B14F-4D97-AF65-F5344CB8AC3E}">
        <p14:creationId xmlns:p14="http://schemas.microsoft.com/office/powerpoint/2010/main" val="9177732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 y="806"/>
            <a:ext cx="12191999" cy="6857194"/>
          </a:xfrm>
          <a:prstGeom prst="rect">
            <a:avLst/>
          </a:prstGeom>
          <a:solidFill>
            <a:srgbClr val="0070C0"/>
          </a:solidFill>
          <a:ln>
            <a:noFill/>
          </a:ln>
        </p:spPr>
      </p:pic>
      <p:sp>
        <p:nvSpPr>
          <p:cNvPr id="18" name="矩形 5"/>
          <p:cNvSpPr/>
          <p:nvPr/>
        </p:nvSpPr>
        <p:spPr>
          <a:xfrm rot="10800000">
            <a:off x="0" y="806"/>
            <a:ext cx="9004516" cy="6857597"/>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 name="直角三角形 1"/>
          <p:cNvSpPr/>
          <p:nvPr/>
        </p:nvSpPr>
        <p:spPr>
          <a:xfrm rot="16200000">
            <a:off x="9797212" y="4463212"/>
            <a:ext cx="3151922" cy="16376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0" name="圆角矩形 19"/>
          <p:cNvSpPr/>
          <p:nvPr/>
        </p:nvSpPr>
        <p:spPr>
          <a:xfrm>
            <a:off x="534791" y="450213"/>
            <a:ext cx="111755"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3" name="矩形 22"/>
          <p:cNvSpPr/>
          <p:nvPr/>
        </p:nvSpPr>
        <p:spPr>
          <a:xfrm>
            <a:off x="515543" y="1222815"/>
            <a:ext cx="6559183" cy="4528291"/>
          </a:xfrm>
          <a:prstGeom prst="rect">
            <a:avLst/>
          </a:prstGeom>
        </p:spPr>
        <p:txBody>
          <a:bodyPr wrap="square">
            <a:spAutoFit/>
          </a:bodyPr>
          <a:lstStyle/>
          <a:p>
            <a:pPr algn="just">
              <a:lnSpc>
                <a:spcPct val="135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这里“目标”是人们在</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社会历史环境</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约束下的价值选择，是人们（包括政治</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体系中</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的行为者和</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体系外</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的研究者）在不同群体层次经由政治沟通而达成的</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共识</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。由此，</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不符合共识</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的发展便不可称之为发展。例如，如果经济“增长”中财富分配越来越不平等，那么这种增长就不能说是经济发展，因为这种变化违背了目前人们普遍达成的共识</a:t>
            </a:r>
            <a:r>
              <a:rPr lang="en-US" altLang="zh-CN"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物质财富的大致平等分配是好的”，也就是增长偏离了发展的目标。</a:t>
            </a:r>
          </a:p>
        </p:txBody>
      </p:sp>
      <p:sp>
        <p:nvSpPr>
          <p:cNvPr id="14" name="文本框 13"/>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文本占位符 30">
            <a:extLst>
              <a:ext uri="{FF2B5EF4-FFF2-40B4-BE49-F238E27FC236}">
                <a16:creationId xmlns:a16="http://schemas.microsoft.com/office/drawing/2014/main" id="{36C93A87-BC0C-4908-BA7F-AB866D2945F8}"/>
              </a:ext>
            </a:extLst>
          </p:cNvPr>
          <p:cNvSpPr>
            <a:spLocks noGrp="1"/>
          </p:cNvSpPr>
          <p:nvPr>
            <p:ph type="body" sz="quarter" idx="10"/>
          </p:nvPr>
        </p:nvSpPr>
        <p:spPr>
          <a:xfrm>
            <a:off x="747876" y="607701"/>
            <a:ext cx="3833093" cy="338554"/>
          </a:xfrm>
        </p:spPr>
        <p:txBody>
          <a:bodyPr/>
          <a:lstStyle/>
          <a:p>
            <a:r>
              <a:rPr lang="zh-CN" altLang="en-US" dirty="0"/>
              <a:t>一、政治发展的含义</a:t>
            </a:r>
          </a:p>
        </p:txBody>
      </p:sp>
    </p:spTree>
    <p:extLst>
      <p:ext uri="{BB962C8B-B14F-4D97-AF65-F5344CB8AC3E}">
        <p14:creationId xmlns:p14="http://schemas.microsoft.com/office/powerpoint/2010/main" val="210068096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 y="806"/>
            <a:ext cx="12191999" cy="6857194"/>
          </a:xfrm>
          <a:prstGeom prst="rect">
            <a:avLst/>
          </a:prstGeom>
          <a:solidFill>
            <a:srgbClr val="0070C0"/>
          </a:solidFill>
          <a:ln>
            <a:noFill/>
          </a:ln>
        </p:spPr>
      </p:pic>
      <p:sp>
        <p:nvSpPr>
          <p:cNvPr id="18" name="矩形 5"/>
          <p:cNvSpPr/>
          <p:nvPr/>
        </p:nvSpPr>
        <p:spPr>
          <a:xfrm rot="10800000">
            <a:off x="0" y="806"/>
            <a:ext cx="9004516" cy="6857597"/>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 name="直角三角形 1"/>
          <p:cNvSpPr/>
          <p:nvPr/>
        </p:nvSpPr>
        <p:spPr>
          <a:xfrm rot="16200000">
            <a:off x="9797212" y="4463212"/>
            <a:ext cx="3151922" cy="16376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0" name="圆角矩形 19"/>
          <p:cNvSpPr/>
          <p:nvPr/>
        </p:nvSpPr>
        <p:spPr>
          <a:xfrm>
            <a:off x="534791" y="450213"/>
            <a:ext cx="111755"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3" name="矩形 22"/>
          <p:cNvSpPr/>
          <p:nvPr/>
        </p:nvSpPr>
        <p:spPr>
          <a:xfrm>
            <a:off x="573033" y="1238174"/>
            <a:ext cx="6559183" cy="2297488"/>
          </a:xfrm>
          <a:prstGeom prst="rect">
            <a:avLst/>
          </a:prstGeom>
        </p:spPr>
        <p:txBody>
          <a:bodyPr wrap="square">
            <a:spAutoFit/>
          </a:bodyPr>
          <a:lstStyle/>
          <a:p>
            <a:pPr algn="just">
              <a:lnSpc>
                <a:spcPct val="135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在政治发展的概念上，目前普遍达成的共识是自由、民主、法治、人权的保障和政治体系的效率等目标，这也是政治文明应该包含的内容。人权、民主要得到保障，法治必不可少。民主和法治协调发展的结果是</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宪政</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依宪执政</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）。历史已经一再证明，民主如果不经法治的约束就会腐化，而法治要维持健康运转，也需要人民的参与，因而宪政成为政治发展的必然选择。 </a:t>
            </a:r>
          </a:p>
        </p:txBody>
      </p:sp>
      <p:grpSp>
        <p:nvGrpSpPr>
          <p:cNvPr id="6" name="组合 5">
            <a:extLst>
              <a:ext uri="{FF2B5EF4-FFF2-40B4-BE49-F238E27FC236}">
                <a16:creationId xmlns:a16="http://schemas.microsoft.com/office/drawing/2014/main" id="{FDC3F382-6F76-B26F-2979-9640B72A37A2}"/>
              </a:ext>
            </a:extLst>
          </p:cNvPr>
          <p:cNvGrpSpPr/>
          <p:nvPr/>
        </p:nvGrpSpPr>
        <p:grpSpPr>
          <a:xfrm>
            <a:off x="428149" y="3720693"/>
            <a:ext cx="6704067" cy="2136348"/>
            <a:chOff x="573033" y="3717945"/>
            <a:chExt cx="6704067" cy="2136348"/>
          </a:xfrm>
        </p:grpSpPr>
        <p:sp>
          <p:nvSpPr>
            <p:cNvPr id="4" name="圆角矩形 3"/>
            <p:cNvSpPr/>
            <p:nvPr/>
          </p:nvSpPr>
          <p:spPr>
            <a:xfrm>
              <a:off x="573033" y="3717945"/>
              <a:ext cx="6704067" cy="2136348"/>
            </a:xfrm>
            <a:prstGeom prst="roundRect">
              <a:avLst>
                <a:gd name="adj" fmla="val 11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713297" y="3811260"/>
              <a:ext cx="6423538" cy="1923540"/>
            </a:xfrm>
            <a:prstGeom prst="rect">
              <a:avLst/>
            </a:prstGeom>
          </p:spPr>
          <p:txBody>
            <a:bodyPr wrap="square">
              <a:spAutoFit/>
            </a:bodyPr>
            <a:lstStyle/>
            <a:p>
              <a:pPr algn="just">
                <a:lnSpc>
                  <a:spcPct val="135000"/>
                </a:lnSpc>
              </a:pPr>
              <a:r>
                <a:rPr lang="zh-CN" altLang="en-US"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另一方面，尽管人们在民主、自由等价值方面达成了相当的共识，但并不意味着人们对这些价值的</a:t>
              </a:r>
              <a:r>
                <a:rPr lang="zh-CN" altLang="en-US" b="1" dirty="0">
                  <a:solidFill>
                    <a:srgbClr val="FFFF00"/>
                  </a:solidFill>
                  <a:latin typeface="思源黑体 CN Normal" panose="020B0400000000000000" pitchFamily="34" charset="-122"/>
                  <a:ea typeface="思源黑体 CN Normal" panose="020B0400000000000000" pitchFamily="34" charset="-122"/>
                  <a:cs typeface="Source Han Sans CN Normal" charset="-122"/>
                </a:rPr>
                <a:t>具体理解</a:t>
              </a:r>
              <a:r>
                <a:rPr lang="zh-CN" altLang="en-US"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也是一致的，由此我们有了各种不同的民主观和自由观。此外，这些价值目标自身也很可能具有内在的冲突，例如自由和民主、平等和效率等价值在实践中往往是矛盾的，所以总面临着政治上的选择。</a:t>
              </a:r>
            </a:p>
          </p:txBody>
        </p:sp>
      </p:grpSp>
      <p:sp>
        <p:nvSpPr>
          <p:cNvPr id="14" name="文本框 13"/>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文本占位符 30">
            <a:extLst>
              <a:ext uri="{FF2B5EF4-FFF2-40B4-BE49-F238E27FC236}">
                <a16:creationId xmlns:a16="http://schemas.microsoft.com/office/drawing/2014/main" id="{36C93A87-BC0C-4908-BA7F-AB866D2945F8}"/>
              </a:ext>
            </a:extLst>
          </p:cNvPr>
          <p:cNvSpPr>
            <a:spLocks noGrp="1"/>
          </p:cNvSpPr>
          <p:nvPr>
            <p:ph type="body" sz="quarter" idx="10"/>
          </p:nvPr>
        </p:nvSpPr>
        <p:spPr>
          <a:xfrm>
            <a:off x="762122" y="580799"/>
            <a:ext cx="3833093" cy="338554"/>
          </a:xfrm>
        </p:spPr>
        <p:txBody>
          <a:bodyPr/>
          <a:lstStyle/>
          <a:p>
            <a:r>
              <a:rPr lang="zh-CN" altLang="en-US" dirty="0"/>
              <a:t>一、政治发展的含义</a:t>
            </a:r>
          </a:p>
        </p:txBody>
      </p:sp>
    </p:spTree>
    <p:extLst>
      <p:ext uri="{BB962C8B-B14F-4D97-AF65-F5344CB8AC3E}">
        <p14:creationId xmlns:p14="http://schemas.microsoft.com/office/powerpoint/2010/main" val="1657737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同侧圆角矩形 19"/>
          <p:cNvSpPr/>
          <p:nvPr/>
        </p:nvSpPr>
        <p:spPr>
          <a:xfrm rot="16200000">
            <a:off x="4698194" y="-1722878"/>
            <a:ext cx="3693600" cy="11273930"/>
          </a:xfrm>
          <a:prstGeom prst="round2SameRect">
            <a:avLst>
              <a:gd name="adj1" fmla="val 7546"/>
              <a:gd name="adj2" fmla="val 0"/>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同侧圆角矩形 4"/>
          <p:cNvSpPr/>
          <p:nvPr/>
        </p:nvSpPr>
        <p:spPr>
          <a:xfrm rot="5400000">
            <a:off x="-1536979" y="3608087"/>
            <a:ext cx="3693600" cy="612000"/>
          </a:xfrm>
          <a:prstGeom prst="round2SameRect">
            <a:avLst>
              <a:gd name="adj1" fmla="val 2899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701" y="2916362"/>
            <a:ext cx="4329404" cy="2844526"/>
          </a:xfrm>
          <a:prstGeom prst="roundRect">
            <a:avLst>
              <a:gd name="adj" fmla="val 7404"/>
            </a:avLst>
          </a:prstGeom>
          <a:solidFill>
            <a:srgbClr val="FFFFFF">
              <a:shade val="85000"/>
            </a:srgbClr>
          </a:solidFill>
          <a:ln>
            <a:noFill/>
          </a:ln>
          <a:effectLst/>
        </p:spPr>
      </p:pic>
      <p:sp>
        <p:nvSpPr>
          <p:cNvPr id="15" name="矩形 14"/>
          <p:cNvSpPr/>
          <p:nvPr/>
        </p:nvSpPr>
        <p:spPr>
          <a:xfrm>
            <a:off x="5590182" y="2397838"/>
            <a:ext cx="6159858" cy="3035222"/>
          </a:xfrm>
          <a:prstGeom prst="rect">
            <a:avLst/>
          </a:prstGeom>
        </p:spPr>
        <p:txBody>
          <a:bodyPr wrap="square">
            <a:spAutoFit/>
          </a:bodyPr>
          <a:lstStyle/>
          <a:p>
            <a:pPr algn="just">
              <a:lnSpc>
                <a:spcPct val="135000"/>
              </a:lnSpc>
            </a:pP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按照</a:t>
            </a:r>
            <a:r>
              <a:rPr lang="zh-CN" altLang="en-US" sz="2400" b="1" dirty="0">
                <a:solidFill>
                  <a:srgbClr val="FF0000"/>
                </a:solidFill>
                <a:latin typeface="思源黑体 CN Normal" panose="020B0400000000000000" pitchFamily="34" charset="-122"/>
                <a:ea typeface="思源黑体 CN Normal" panose="020B0400000000000000" pitchFamily="34" charset="-122"/>
                <a:cs typeface="Source Han Sans CN Normal" charset="-122"/>
              </a:rPr>
              <a:t>马克思主义</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的观点，政治发展是指国家</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政治</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上层建筑与</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经济</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社会文化发展相互作用中发生的，</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有助于</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巩固和完善国家政权，优化国家治理，发展人民权利，</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有助于</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推进经济、文化、社会和生态文明发展进步的</a:t>
            </a:r>
            <a:r>
              <a:rPr lang="zh-CN" altLang="en-US" sz="2400" b="1" dirty="0">
                <a:solidFill>
                  <a:srgbClr val="0070C0"/>
                </a:solidFill>
                <a:latin typeface="思源黑体 CN Normal" panose="020B0400000000000000" pitchFamily="34" charset="-122"/>
                <a:ea typeface="思源黑体 CN Normal" panose="020B0400000000000000" pitchFamily="34" charset="-122"/>
                <a:cs typeface="Source Han Sans CN Normal" charset="-122"/>
              </a:rPr>
              <a:t>政治变化及过程</a:t>
            </a:r>
            <a:r>
              <a:rPr lang="zh-CN" altLang="en-US" sz="2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a:t>
            </a:r>
          </a:p>
        </p:txBody>
      </p:sp>
      <p:pic>
        <p:nvPicPr>
          <p:cNvPr id="60" name="图片 5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93426" y="487031"/>
            <a:ext cx="3488533" cy="1580256"/>
          </a:xfrm>
          <a:prstGeom prst="rect">
            <a:avLst/>
          </a:prstGeom>
        </p:spPr>
      </p:pic>
      <p:sp>
        <p:nvSpPr>
          <p:cNvPr id="21" name="文本占位符 30">
            <a:extLst>
              <a:ext uri="{FF2B5EF4-FFF2-40B4-BE49-F238E27FC236}">
                <a16:creationId xmlns:a16="http://schemas.microsoft.com/office/drawing/2014/main" id="{79506F84-B1EA-4AF7-A7C6-BDFDCBA7F25E}"/>
              </a:ext>
            </a:extLst>
          </p:cNvPr>
          <p:cNvSpPr>
            <a:spLocks noGrp="1"/>
          </p:cNvSpPr>
          <p:nvPr>
            <p:ph type="body" sz="quarter" idx="10"/>
          </p:nvPr>
        </p:nvSpPr>
        <p:spPr>
          <a:xfrm>
            <a:off x="747876" y="587373"/>
            <a:ext cx="3833093" cy="338554"/>
          </a:xfrm>
        </p:spPr>
        <p:txBody>
          <a:bodyPr/>
          <a:lstStyle/>
          <a:p>
            <a:r>
              <a:rPr lang="zh-CN" altLang="en-US" dirty="0"/>
              <a:t>一、政治发展的含义</a:t>
            </a:r>
          </a:p>
        </p:txBody>
      </p:sp>
    </p:spTree>
    <p:extLst>
      <p:ext uri="{BB962C8B-B14F-4D97-AF65-F5344CB8AC3E}">
        <p14:creationId xmlns:p14="http://schemas.microsoft.com/office/powerpoint/2010/main" val="1324627905"/>
      </p:ext>
    </p:extLst>
  </p:cSld>
  <p:clrMapOvr>
    <a:masterClrMapping/>
  </p:clrMapOvr>
  <p:transition spd="slow">
    <p:wipe/>
  </p:transition>
</p:sld>
</file>

<file path=ppt/theme/theme1.xml><?xml version="1.0" encoding="utf-8"?>
<a:theme xmlns:a="http://schemas.openxmlformats.org/drawingml/2006/main" name="Office 主题">
  <a:themeElements>
    <a:clrScheme name="自定义 12">
      <a:dk1>
        <a:srgbClr val="000000"/>
      </a:dk1>
      <a:lt1>
        <a:srgbClr val="FFFFFF"/>
      </a:lt1>
      <a:dk2>
        <a:srgbClr val="3C3947"/>
      </a:dk2>
      <a:lt2>
        <a:srgbClr val="B5C7D3"/>
      </a:lt2>
      <a:accent1>
        <a:srgbClr val="006FBF"/>
      </a:accent1>
      <a:accent2>
        <a:srgbClr val="658CC5"/>
      </a:accent2>
      <a:accent3>
        <a:srgbClr val="FFC000"/>
      </a:accent3>
      <a:accent4>
        <a:srgbClr val="BA9F51"/>
      </a:accent4>
      <a:accent5>
        <a:srgbClr val="85898D"/>
      </a:accent5>
      <a:accent6>
        <a:srgbClr val="2D6AB3"/>
      </a:accent6>
      <a:hlink>
        <a:srgbClr val="0563C1"/>
      </a:hlink>
      <a:folHlink>
        <a:srgbClr val="954F72"/>
      </a:folHlink>
    </a:clrScheme>
    <a:fontScheme name="自定义 2">
      <a:majorFont>
        <a:latin typeface="Arial"/>
        <a:ea typeface="思源黑体 CN Medium"/>
        <a:cs typeface=""/>
      </a:majorFont>
      <a:minorFont>
        <a:latin typeface="Ari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7444</TotalTime>
  <Words>3436</Words>
  <Application>Microsoft Office PowerPoint</Application>
  <PresentationFormat>宽屏</PresentationFormat>
  <Paragraphs>214</Paragraphs>
  <Slides>32</Slides>
  <Notes>22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32</vt:i4>
      </vt:variant>
    </vt:vector>
  </HeadingPairs>
  <TitlesOfParts>
    <vt:vector size="50" baseType="lpstr">
      <vt:lpstr>Source Han Sans CN Medium</vt:lpstr>
      <vt:lpstr>DengXian</vt:lpstr>
      <vt:lpstr>DengXian</vt:lpstr>
      <vt:lpstr>SimHei</vt:lpstr>
      <vt:lpstr>SimHei</vt:lpstr>
      <vt:lpstr>KaiTi</vt:lpstr>
      <vt:lpstr>KaiTi</vt:lpstr>
      <vt:lpstr>思源黑体 CN Bold</vt:lpstr>
      <vt:lpstr>思源黑体 CN ExtraLight</vt:lpstr>
      <vt:lpstr>思源黑体 CN Light</vt:lpstr>
      <vt:lpstr>思源黑体 CN Medium</vt:lpstr>
      <vt:lpstr>思源黑体 CN Normal</vt:lpstr>
      <vt:lpstr>SimSun</vt:lpstr>
      <vt:lpstr>Microsoft YaHei</vt:lpstr>
      <vt:lpstr>Arial</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阳 秦</dc:creator>
  <cp:keywords/>
  <dc:description/>
  <cp:lastModifiedBy>御龙 郭</cp:lastModifiedBy>
  <cp:revision>520</cp:revision>
  <dcterms:created xsi:type="dcterms:W3CDTF">2019-03-21T14:55:07Z</dcterms:created>
  <dcterms:modified xsi:type="dcterms:W3CDTF">2024-11-08T02:27:14Z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2019-03-22T06:47:56.0644319Z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f92b241c-97c8-498a-8cd3-16042464c891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